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88952" cy="6858000"/>
  <p:notesSz cx="6858000" cy="12188952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C1B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566928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spc="3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FORUM COLORUM</a:t>
            </a:r>
            <a:endParaRPr lang="en-US" sz="1500" dirty="0"/>
          </a:p>
        </p:txBody>
      </p:sp>
      <p:sp>
        <p:nvSpPr>
          <p:cNvPr id="3" name="Text 1"/>
          <p:cNvSpPr/>
          <p:nvPr/>
        </p:nvSpPr>
        <p:spPr>
          <a:xfrm>
            <a:off x="566928" y="9144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9A958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Canvas in Movement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566928" y="2148840"/>
            <a:ext cx="105156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2000"/>
              </a:lnSpc>
              <a:buNone/>
            </a:pPr>
            <a:r>
              <a:rPr lang="en-US" sz="5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Diventa partner</a:t>
            </a:r>
            <a:endParaRPr lang="en-US" sz="5000" dirty="0"/>
          </a:p>
          <a:p>
            <a:pPr indent="0" marL="0">
              <a:lnSpc>
                <a:spcPct val="102000"/>
              </a:lnSpc>
              <a:buNone/>
            </a:pPr>
            <a:r>
              <a:rPr lang="en-US" sz="5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della Puntata Zero</a:t>
            </a:r>
            <a:endParaRPr lang="en-US" sz="5000" dirty="0"/>
          </a:p>
        </p:txBody>
      </p:sp>
      <p:sp>
        <p:nvSpPr>
          <p:cNvPr id="5" name="Text 3"/>
          <p:cNvSpPr/>
          <p:nvPr/>
        </p:nvSpPr>
        <p:spPr>
          <a:xfrm>
            <a:off x="566928" y="4160520"/>
            <a:ext cx="8229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500" dirty="0">
                <a:solidFill>
                  <a:srgbClr val="EDEA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 primo episodio reale di un progetto che trasforma l’auto italiana d’epoca in un’opera d’arte in movimento: restaurata, convertita all’elettrico, dipinta da un artista.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566928" y="5806440"/>
            <a:ext cx="457200" cy="457200"/>
          </a:xfrm>
          <a:prstGeom prst="rect">
            <a:avLst/>
          </a:prstGeom>
          <a:solidFill>
            <a:srgbClr val="C8412A"/>
          </a:solidFill>
          <a:ln/>
        </p:spPr>
        <p:txBody>
          <a:bodyPr/>
          <a:p/>
        </p:txBody>
      </p:sp>
      <p:sp>
        <p:nvSpPr>
          <p:cNvPr id="7" name="Shape 5"/>
          <p:cNvSpPr/>
          <p:nvPr/>
        </p:nvSpPr>
        <p:spPr>
          <a:xfrm>
            <a:off x="1133856" y="5806440"/>
            <a:ext cx="457200" cy="457200"/>
          </a:xfrm>
          <a:prstGeom prst="rect">
            <a:avLst/>
          </a:prstGeom>
          <a:solidFill>
            <a:srgbClr val="E08A2E"/>
          </a:solidFill>
          <a:ln/>
        </p:spPr>
        <p:txBody>
          <a:bodyPr/>
          <a:p/>
        </p:txBody>
      </p:sp>
      <p:sp>
        <p:nvSpPr>
          <p:cNvPr id="8" name="Shape 6"/>
          <p:cNvSpPr/>
          <p:nvPr/>
        </p:nvSpPr>
        <p:spPr>
          <a:xfrm>
            <a:off x="1700784" y="5806440"/>
            <a:ext cx="457200" cy="457200"/>
          </a:xfrm>
          <a:prstGeom prst="rect">
            <a:avLst/>
          </a:prstGeom>
          <a:solidFill>
            <a:srgbClr val="B98A36"/>
          </a:solidFill>
          <a:ln/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2267712" y="5806440"/>
            <a:ext cx="457200" cy="457200"/>
          </a:xfrm>
          <a:prstGeom prst="rect">
            <a:avLst/>
          </a:prstGeom>
          <a:solidFill>
            <a:srgbClr val="2E7D5B"/>
          </a:solidFill>
          <a:ln/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2834640" y="5806440"/>
            <a:ext cx="457200" cy="457200"/>
          </a:xfrm>
          <a:prstGeom prst="rect">
            <a:avLst/>
          </a:prstGeom>
          <a:solidFill>
            <a:srgbClr val="2B6E8F"/>
          </a:solidFill>
          <a:ln/>
        </p:spPr>
        <p:txBody>
          <a:bodyPr/>
          <a:p/>
        </p:txBody>
      </p:sp>
      <p:sp>
        <p:nvSpPr>
          <p:cNvPr id="11" name="Shape 9"/>
          <p:cNvSpPr/>
          <p:nvPr/>
        </p:nvSpPr>
        <p:spPr>
          <a:xfrm>
            <a:off x="3401568" y="5806440"/>
            <a:ext cx="457200" cy="457200"/>
          </a:xfrm>
          <a:prstGeom prst="rect">
            <a:avLst/>
          </a:prstGeom>
          <a:solidFill>
            <a:srgbClr val="3B4C8A"/>
          </a:solidFill>
          <a:ln/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3968496" y="5806440"/>
            <a:ext cx="457200" cy="457200"/>
          </a:xfrm>
          <a:prstGeom prst="rect">
            <a:avLst/>
          </a:prstGeom>
          <a:solidFill>
            <a:srgbClr val="8E3B7A"/>
          </a:solidFill>
          <a:ln/>
        </p:spPr>
        <p:txBody>
          <a:bodyPr/>
          <a:p/>
        </p:txBody>
      </p:sp>
      <p:sp>
        <p:nvSpPr>
          <p:cNvPr id="13" name="Text 11"/>
          <p:cNvSpPr/>
          <p:nvPr/>
        </p:nvSpPr>
        <p:spPr>
          <a:xfrm>
            <a:off x="7315200" y="5897880"/>
            <a:ext cx="4297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9A95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Dossier per sponsor e partner  ·  luglio 2026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20624"/>
            <a:ext cx="110550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841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L’IDEA IN 30 SECONDI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66928" y="676656"/>
            <a:ext cx="11055096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1C1B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Da rottame dimenticato a tela in movimento</a:t>
            </a:r>
            <a:endParaRPr lang="en-US" sz="2900" dirty="0"/>
          </a:p>
        </p:txBody>
      </p:sp>
      <p:sp>
        <p:nvSpPr>
          <p:cNvPr id="4" name="Shape 2"/>
          <p:cNvSpPr/>
          <p:nvPr/>
        </p:nvSpPr>
        <p:spPr>
          <a:xfrm>
            <a:off x="566928" y="2148840"/>
            <a:ext cx="2020824" cy="2697480"/>
          </a:xfrm>
          <a:prstGeom prst="rect">
            <a:avLst/>
          </a:prstGeom>
          <a:solidFill>
            <a:srgbClr val="F2F1ED"/>
          </a:solidFill>
          <a:ln w="12700">
            <a:solidFill>
              <a:srgbClr val="DAD7D0"/>
            </a:solidFill>
            <a:prstDash val="solid"/>
          </a:ln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1284732" y="2441448"/>
            <a:ext cx="585216" cy="585216"/>
          </a:xfrm>
          <a:prstGeom prst="ellipse">
            <a:avLst/>
          </a:prstGeom>
          <a:solidFill>
            <a:srgbClr val="C8412A"/>
          </a:solidFill>
          <a:ln/>
        </p:spPr>
        <p:txBody>
          <a:bodyPr/>
          <a:p/>
        </p:txBody>
      </p:sp>
      <p:sp>
        <p:nvSpPr>
          <p:cNvPr id="6" name="Text 4"/>
          <p:cNvSpPr/>
          <p:nvPr/>
        </p:nvSpPr>
        <p:spPr>
          <a:xfrm>
            <a:off x="1284732" y="2441448"/>
            <a:ext cx="5852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676656" y="3172968"/>
            <a:ext cx="18013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C1B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Un’auto d’epoca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713232" y="3611880"/>
            <a:ext cx="1728216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8000"/>
              </a:lnSpc>
              <a:buNone/>
            </a:pPr>
            <a:r>
              <a:rPr lang="en-US" sz="1100" dirty="0">
                <a:solidFill>
                  <a:srgbClr val="6E6A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Una FIAT 600 dismessa, non più funzionante.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2532888" y="3223260"/>
            <a:ext cx="365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C8412A"/>
                </a:solidFill>
              </a:rPr>
              <a:t>›</a:t>
            </a:r>
            <a:endParaRPr lang="en-US" sz="2200" dirty="0"/>
          </a:p>
        </p:txBody>
      </p:sp>
      <p:sp>
        <p:nvSpPr>
          <p:cNvPr id="10" name="Shape 8"/>
          <p:cNvSpPr/>
          <p:nvPr/>
        </p:nvSpPr>
        <p:spPr>
          <a:xfrm>
            <a:off x="2825496" y="2148840"/>
            <a:ext cx="2020824" cy="2697480"/>
          </a:xfrm>
          <a:prstGeom prst="rect">
            <a:avLst/>
          </a:prstGeom>
          <a:solidFill>
            <a:srgbClr val="F2F1ED"/>
          </a:solidFill>
          <a:ln w="12700">
            <a:solidFill>
              <a:srgbClr val="DAD7D0"/>
            </a:solidFill>
            <a:prstDash val="solid"/>
          </a:ln>
        </p:spPr>
        <p:txBody>
          <a:bodyPr/>
          <a:p/>
        </p:txBody>
      </p:sp>
      <p:sp>
        <p:nvSpPr>
          <p:cNvPr id="11" name="Shape 9"/>
          <p:cNvSpPr/>
          <p:nvPr/>
        </p:nvSpPr>
        <p:spPr>
          <a:xfrm>
            <a:off x="3543300" y="2441448"/>
            <a:ext cx="585216" cy="585216"/>
          </a:xfrm>
          <a:prstGeom prst="ellipse">
            <a:avLst/>
          </a:prstGeom>
          <a:solidFill>
            <a:srgbClr val="C8412A"/>
          </a:solidFill>
          <a:ln/>
        </p:spPr>
        <p:txBody>
          <a:bodyPr/>
          <a:p/>
        </p:txBody>
      </p:sp>
      <p:sp>
        <p:nvSpPr>
          <p:cNvPr id="12" name="Text 10"/>
          <p:cNvSpPr/>
          <p:nvPr/>
        </p:nvSpPr>
        <p:spPr>
          <a:xfrm>
            <a:off x="3543300" y="2441448"/>
            <a:ext cx="5852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2935224" y="3172968"/>
            <a:ext cx="18013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C1B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Restauro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2971800" y="3611880"/>
            <a:ext cx="1728216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8000"/>
              </a:lnSpc>
              <a:buNone/>
            </a:pPr>
            <a:r>
              <a:rPr lang="en-US" sz="1100" dirty="0">
                <a:solidFill>
                  <a:srgbClr val="6E6A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carrozzeria torna a vivere, conservando le forme originali.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791456" y="3223260"/>
            <a:ext cx="365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C8412A"/>
                </a:solidFill>
              </a:rPr>
              <a:t>›</a:t>
            </a:r>
            <a:endParaRPr lang="en-US" sz="2200" dirty="0"/>
          </a:p>
        </p:txBody>
      </p:sp>
      <p:sp>
        <p:nvSpPr>
          <p:cNvPr id="16" name="Shape 14"/>
          <p:cNvSpPr/>
          <p:nvPr/>
        </p:nvSpPr>
        <p:spPr>
          <a:xfrm>
            <a:off x="5084064" y="2148840"/>
            <a:ext cx="2020824" cy="2697480"/>
          </a:xfrm>
          <a:prstGeom prst="rect">
            <a:avLst/>
          </a:prstGeom>
          <a:solidFill>
            <a:srgbClr val="F2F1ED"/>
          </a:solidFill>
          <a:ln w="12700">
            <a:solidFill>
              <a:srgbClr val="DAD7D0"/>
            </a:solidFill>
            <a:prstDash val="solid"/>
          </a:ln>
        </p:spPr>
        <p:txBody>
          <a:bodyPr/>
          <a:p/>
        </p:txBody>
      </p:sp>
      <p:sp>
        <p:nvSpPr>
          <p:cNvPr id="17" name="Shape 15"/>
          <p:cNvSpPr/>
          <p:nvPr/>
        </p:nvSpPr>
        <p:spPr>
          <a:xfrm>
            <a:off x="5801868" y="2441448"/>
            <a:ext cx="585216" cy="585216"/>
          </a:xfrm>
          <a:prstGeom prst="ellipse">
            <a:avLst/>
          </a:prstGeom>
          <a:solidFill>
            <a:srgbClr val="C8412A"/>
          </a:solidFill>
          <a:ln/>
        </p:spPr>
        <p:txBody>
          <a:bodyPr/>
          <a:p/>
        </p:txBody>
      </p:sp>
      <p:sp>
        <p:nvSpPr>
          <p:cNvPr id="18" name="Text 16"/>
          <p:cNvSpPr/>
          <p:nvPr/>
        </p:nvSpPr>
        <p:spPr>
          <a:xfrm>
            <a:off x="5801868" y="2441448"/>
            <a:ext cx="5852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5193792" y="3172968"/>
            <a:ext cx="18013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C1B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Elettrica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5230368" y="3611880"/>
            <a:ext cx="1728216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8000"/>
              </a:lnSpc>
              <a:buNone/>
            </a:pPr>
            <a:r>
              <a:rPr lang="en-US" sz="1100" dirty="0">
                <a:solidFill>
                  <a:srgbClr val="6E6A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Conversione a trazione elettrica, realmente omologata.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7050024" y="3223260"/>
            <a:ext cx="365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C8412A"/>
                </a:solidFill>
              </a:rPr>
              <a:t>›</a:t>
            </a:r>
            <a:endParaRPr lang="en-US" sz="2200" dirty="0"/>
          </a:p>
        </p:txBody>
      </p:sp>
      <p:sp>
        <p:nvSpPr>
          <p:cNvPr id="22" name="Shape 20"/>
          <p:cNvSpPr/>
          <p:nvPr/>
        </p:nvSpPr>
        <p:spPr>
          <a:xfrm>
            <a:off x="7342632" y="2148840"/>
            <a:ext cx="2020824" cy="2697480"/>
          </a:xfrm>
          <a:prstGeom prst="rect">
            <a:avLst/>
          </a:prstGeom>
          <a:solidFill>
            <a:srgbClr val="F2F1ED"/>
          </a:solidFill>
          <a:ln w="12700">
            <a:solidFill>
              <a:srgbClr val="DAD7D0"/>
            </a:solidFill>
            <a:prstDash val="solid"/>
          </a:ln>
        </p:spPr>
        <p:txBody>
          <a:bodyPr/>
          <a:p/>
        </p:txBody>
      </p:sp>
      <p:sp>
        <p:nvSpPr>
          <p:cNvPr id="23" name="Shape 21"/>
          <p:cNvSpPr/>
          <p:nvPr/>
        </p:nvSpPr>
        <p:spPr>
          <a:xfrm>
            <a:off x="8060436" y="2441448"/>
            <a:ext cx="585216" cy="585216"/>
          </a:xfrm>
          <a:prstGeom prst="ellipse">
            <a:avLst/>
          </a:prstGeom>
          <a:solidFill>
            <a:srgbClr val="C8412A"/>
          </a:solidFill>
          <a:ln/>
        </p:spPr>
        <p:txBody>
          <a:bodyPr/>
          <a:p/>
        </p:txBody>
      </p:sp>
      <p:sp>
        <p:nvSpPr>
          <p:cNvPr id="24" name="Text 22"/>
          <p:cNvSpPr/>
          <p:nvPr/>
        </p:nvSpPr>
        <p:spPr>
          <a:xfrm>
            <a:off x="8060436" y="2441448"/>
            <a:ext cx="5852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2000" dirty="0"/>
          </a:p>
        </p:txBody>
      </p:sp>
      <p:sp>
        <p:nvSpPr>
          <p:cNvPr id="25" name="Text 23"/>
          <p:cNvSpPr/>
          <p:nvPr/>
        </p:nvSpPr>
        <p:spPr>
          <a:xfrm>
            <a:off x="7452360" y="3172968"/>
            <a:ext cx="18013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C1B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L’artista</a:t>
            </a:r>
            <a:endParaRPr lang="en-US" sz="1500" dirty="0"/>
          </a:p>
        </p:txBody>
      </p:sp>
      <p:sp>
        <p:nvSpPr>
          <p:cNvPr id="26" name="Text 24"/>
          <p:cNvSpPr/>
          <p:nvPr/>
        </p:nvSpPr>
        <p:spPr>
          <a:xfrm>
            <a:off x="7488936" y="3611880"/>
            <a:ext cx="1728216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8000"/>
              </a:lnSpc>
              <a:buNone/>
            </a:pPr>
            <a:r>
              <a:rPr lang="en-US" sz="1100" dirty="0">
                <a:solidFill>
                  <a:srgbClr val="6E6A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artista trasforma l’auto-tela in un’opera firmata.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9308592" y="3223260"/>
            <a:ext cx="365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C8412A"/>
                </a:solidFill>
              </a:rPr>
              <a:t>›</a:t>
            </a:r>
            <a:endParaRPr lang="en-US" sz="2200" dirty="0"/>
          </a:p>
        </p:txBody>
      </p:sp>
      <p:sp>
        <p:nvSpPr>
          <p:cNvPr id="28" name="Shape 26"/>
          <p:cNvSpPr/>
          <p:nvPr/>
        </p:nvSpPr>
        <p:spPr>
          <a:xfrm>
            <a:off x="9601200" y="2148840"/>
            <a:ext cx="2020824" cy="2697480"/>
          </a:xfrm>
          <a:prstGeom prst="rect">
            <a:avLst/>
          </a:prstGeom>
          <a:solidFill>
            <a:srgbClr val="F2F1ED"/>
          </a:solidFill>
          <a:ln w="12700">
            <a:solidFill>
              <a:srgbClr val="DAD7D0"/>
            </a:solidFill>
            <a:prstDash val="solid"/>
          </a:ln>
        </p:spPr>
        <p:txBody>
          <a:bodyPr/>
          <a:p/>
        </p:txBody>
      </p:sp>
      <p:sp>
        <p:nvSpPr>
          <p:cNvPr id="29" name="Shape 27"/>
          <p:cNvSpPr/>
          <p:nvPr/>
        </p:nvSpPr>
        <p:spPr>
          <a:xfrm>
            <a:off x="10319004" y="2441448"/>
            <a:ext cx="585216" cy="585216"/>
          </a:xfrm>
          <a:prstGeom prst="ellipse">
            <a:avLst/>
          </a:prstGeom>
          <a:solidFill>
            <a:srgbClr val="C8412A"/>
          </a:solidFill>
          <a:ln/>
        </p:spPr>
        <p:txBody>
          <a:bodyPr/>
          <a:p/>
        </p:txBody>
      </p:sp>
      <p:sp>
        <p:nvSpPr>
          <p:cNvPr id="30" name="Text 28"/>
          <p:cNvSpPr/>
          <p:nvPr/>
        </p:nvSpPr>
        <p:spPr>
          <a:xfrm>
            <a:off x="10319004" y="2441448"/>
            <a:ext cx="5852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</a:t>
            </a:r>
            <a:endParaRPr lang="en-US" sz="2000" dirty="0"/>
          </a:p>
        </p:txBody>
      </p:sp>
      <p:sp>
        <p:nvSpPr>
          <p:cNvPr id="31" name="Text 29"/>
          <p:cNvSpPr/>
          <p:nvPr/>
        </p:nvSpPr>
        <p:spPr>
          <a:xfrm>
            <a:off x="9710928" y="3172968"/>
            <a:ext cx="18013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C1B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 movimento</a:t>
            </a:r>
            <a:endParaRPr lang="en-US" sz="1500" dirty="0"/>
          </a:p>
        </p:txBody>
      </p:sp>
      <p:sp>
        <p:nvSpPr>
          <p:cNvPr id="32" name="Text 30"/>
          <p:cNvSpPr/>
          <p:nvPr/>
        </p:nvSpPr>
        <p:spPr>
          <a:xfrm>
            <a:off x="9747504" y="3611880"/>
            <a:ext cx="1728216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8000"/>
              </a:lnSpc>
              <a:buNone/>
            </a:pPr>
            <a:r>
              <a:rPr lang="en-US" sz="1100" dirty="0">
                <a:solidFill>
                  <a:srgbClr val="6E6A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L’opera attraversa le città e incontra il pubblico.</a:t>
            </a:r>
            <a:endParaRPr lang="en-US" sz="1100" dirty="0"/>
          </a:p>
        </p:txBody>
      </p:sp>
      <p:sp>
        <p:nvSpPr>
          <p:cNvPr id="33" name="Text 31"/>
          <p:cNvSpPr/>
          <p:nvPr/>
        </p:nvSpPr>
        <p:spPr>
          <a:xfrm>
            <a:off x="566928" y="5212080"/>
            <a:ext cx="1105509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i="1" dirty="0">
                <a:solidFill>
                  <a:srgbClr val="1C1B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 solo oggetto che tiene insieme patrimonio italiano, recupero, transizione ecologica e democratizzazione dell’arte.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20624"/>
            <a:ext cx="110550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841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RADICI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66928" y="676656"/>
            <a:ext cx="11055096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1C1B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Non è un nome inventato. È un patrimonio recuperato.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566928" y="2011680"/>
            <a:ext cx="667512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450" b="1" dirty="0">
                <a:solidFill>
                  <a:srgbClr val="1C1B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Forum Colorum è stata una vera azienda.</a:t>
            </a:r>
            <a:endParaRPr lang="en-US" sz="1450" dirty="0"/>
          </a:p>
          <a:p>
            <a:pPr indent="0" marL="0">
              <a:lnSpc>
                <a:spcPct val="130000"/>
              </a:lnSpc>
              <a:buNone/>
            </a:pPr>
            <a:endParaRPr lang="en-US" sz="145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450" dirty="0">
                <a:solidFill>
                  <a:srgbClr val="1C1B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 la fine degli anni Settanta e gli anni Ottanta era la divisione italiana di una multinazionale tedesca della vernice e delle applicazioni cromatiche: avanguardia tecnologica per l’epoca, con workstation Silicon Graphics, plotter, macchine CNC e commesse per Alfa Romeo, Mercedes, Volkswagen e BMW.</a:t>
            </a:r>
            <a:endParaRPr lang="en-US" sz="1450" dirty="0"/>
          </a:p>
          <a:p>
            <a:pPr indent="0" marL="0">
              <a:lnSpc>
                <a:spcPct val="130000"/>
              </a:lnSpc>
              <a:buNone/>
            </a:pPr>
            <a:endParaRPr lang="en-US" sz="145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450" dirty="0">
                <a:solidFill>
                  <a:srgbClr val="1C1B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Gianluigi Ruju vi ha lavorato nel 1986. Oggi quel nome torna in vita come progetto culturale: una memoria reale che diventa un format contemporaneo.</a:t>
            </a:r>
            <a:endParaRPr lang="en-US" sz="1450" dirty="0"/>
          </a:p>
        </p:txBody>
      </p:sp>
      <p:sp>
        <p:nvSpPr>
          <p:cNvPr id="5" name="Shape 3"/>
          <p:cNvSpPr/>
          <p:nvPr/>
        </p:nvSpPr>
        <p:spPr>
          <a:xfrm>
            <a:off x="7635240" y="2011680"/>
            <a:ext cx="3986784" cy="3291840"/>
          </a:xfrm>
          <a:prstGeom prst="rect">
            <a:avLst/>
          </a:prstGeom>
          <a:solidFill>
            <a:srgbClr val="1C1B1A"/>
          </a:solidFill>
          <a:ln/>
        </p:spPr>
        <p:txBody>
          <a:bodyPr/>
          <a:p/>
        </p:txBody>
      </p:sp>
      <p:sp>
        <p:nvSpPr>
          <p:cNvPr id="6" name="Text 4"/>
          <p:cNvSpPr/>
          <p:nvPr/>
        </p:nvSpPr>
        <p:spPr>
          <a:xfrm>
            <a:off x="7635240" y="2468880"/>
            <a:ext cx="3986784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400" b="1" dirty="0">
                <a:solidFill>
                  <a:srgbClr val="C841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1986</a:t>
            </a:r>
            <a:endParaRPr lang="en-US" sz="6400" dirty="0"/>
          </a:p>
        </p:txBody>
      </p:sp>
      <p:sp>
        <p:nvSpPr>
          <p:cNvPr id="7" name="Text 5"/>
          <p:cNvSpPr/>
          <p:nvPr/>
        </p:nvSpPr>
        <p:spPr>
          <a:xfrm>
            <a:off x="8001000" y="3703320"/>
            <a:ext cx="3255264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5000"/>
              </a:lnSpc>
              <a:buNone/>
            </a:pPr>
            <a:r>
              <a:rPr lang="en-US" sz="1300" dirty="0">
                <a:solidFill>
                  <a:srgbClr val="EDEA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l’anno in cui Gianluigi Ruju entra in Forum Colorum. Il progetto nasce da chi quel mondo l’ha vissuto — non da un brief di agenzia.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20624"/>
            <a:ext cx="110550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841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 FORMAT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66928" y="676656"/>
            <a:ext cx="11055096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1C1B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Canvas in Movement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566928" y="1600200"/>
            <a:ext cx="1105509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6E6A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Ogni episodio dedica una FIAT 600 d’epoca a uno o più artisti. Un format seriale, visivo, pensato per durare.</a:t>
            </a:r>
            <a:endParaRPr lang="en-US" sz="1450" dirty="0"/>
          </a:p>
        </p:txBody>
      </p:sp>
      <p:sp>
        <p:nvSpPr>
          <p:cNvPr id="5" name="Shape 3"/>
          <p:cNvSpPr/>
          <p:nvPr/>
        </p:nvSpPr>
        <p:spPr>
          <a:xfrm>
            <a:off x="566928" y="2331720"/>
            <a:ext cx="2599182" cy="3200400"/>
          </a:xfrm>
          <a:prstGeom prst="rect">
            <a:avLst/>
          </a:prstGeom>
          <a:solidFill>
            <a:srgbClr val="FFFFFF"/>
          </a:solidFill>
          <a:ln w="12700">
            <a:solidFill>
              <a:srgbClr val="DAD7D0"/>
            </a:solidFill>
            <a:prstDash val="solid"/>
          </a:ln>
          <a:effectLst>
            <a:outerShdw sx="100000" sy="100000" kx="0" ky="0" algn="bl" rotWithShape="0" blurRad="88900" dist="38100" dir="8100000">
              <a:srgbClr val="000000">
                <a:alpha val="10000"/>
              </a:srgbClr>
            </a:outerShdw>
          </a:effectLst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566928" y="2331720"/>
            <a:ext cx="2599182" cy="109728"/>
          </a:xfrm>
          <a:prstGeom prst="rect">
            <a:avLst/>
          </a:prstGeom>
          <a:solidFill>
            <a:srgbClr val="C8412A"/>
          </a:solidFill>
          <a:ln/>
        </p:spPr>
        <p:txBody>
          <a:bodyPr/>
          <a:p/>
        </p:txBody>
      </p:sp>
      <p:sp>
        <p:nvSpPr>
          <p:cNvPr id="7" name="Text 5"/>
          <p:cNvSpPr/>
          <p:nvPr/>
        </p:nvSpPr>
        <p:spPr>
          <a:xfrm>
            <a:off x="768096" y="2679192"/>
            <a:ext cx="219684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1C1B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Dieci episodi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768096" y="3300984"/>
            <a:ext cx="2196846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00" dirty="0">
                <a:solidFill>
                  <a:srgbClr val="6E6A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Una stagione costruita come una serie, episodio dopo episodio.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3385566" y="2331720"/>
            <a:ext cx="2599182" cy="3200400"/>
          </a:xfrm>
          <a:prstGeom prst="rect">
            <a:avLst/>
          </a:prstGeom>
          <a:solidFill>
            <a:srgbClr val="FFFFFF"/>
          </a:solidFill>
          <a:ln w="12700">
            <a:solidFill>
              <a:srgbClr val="DAD7D0"/>
            </a:solidFill>
            <a:prstDash val="solid"/>
          </a:ln>
          <a:effectLst>
            <a:outerShdw sx="100000" sy="100000" kx="0" ky="0" algn="bl" rotWithShape="0" blurRad="88900" dist="38100" dir="8100000">
              <a:srgbClr val="000000">
                <a:alpha val="10000"/>
              </a:srgbClr>
            </a:outerShdw>
          </a:effectLst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3385566" y="2331720"/>
            <a:ext cx="2599182" cy="109728"/>
          </a:xfrm>
          <a:prstGeom prst="rect">
            <a:avLst/>
          </a:prstGeom>
          <a:solidFill>
            <a:srgbClr val="E08A2E"/>
          </a:solidFill>
          <a:ln/>
        </p:spPr>
        <p:txBody>
          <a:bodyPr/>
          <a:p/>
        </p:txBody>
      </p:sp>
      <p:sp>
        <p:nvSpPr>
          <p:cNvPr id="11" name="Text 9"/>
          <p:cNvSpPr/>
          <p:nvPr/>
        </p:nvSpPr>
        <p:spPr>
          <a:xfrm>
            <a:off x="3586734" y="2679192"/>
            <a:ext cx="219684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1C1B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Due artisti in contest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3586734" y="3300984"/>
            <a:ext cx="2196846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00" dirty="0">
                <a:solidFill>
                  <a:srgbClr val="6E6A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 ogni episodio, una tensione curatoriale che fa racconto.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6204204" y="2331720"/>
            <a:ext cx="2599182" cy="3200400"/>
          </a:xfrm>
          <a:prstGeom prst="rect">
            <a:avLst/>
          </a:prstGeom>
          <a:solidFill>
            <a:srgbClr val="FFFFFF"/>
          </a:solidFill>
          <a:ln w="12700">
            <a:solidFill>
              <a:srgbClr val="DAD7D0"/>
            </a:solidFill>
            <a:prstDash val="solid"/>
          </a:ln>
          <a:effectLst>
            <a:outerShdw sx="100000" sy="100000" kx="0" ky="0" algn="bl" rotWithShape="0" blurRad="88900" dist="38100" dir="8100000">
              <a:srgbClr val="000000">
                <a:alpha val="10000"/>
              </a:srgbClr>
            </a:outerShdw>
          </a:effectLst>
        </p:spPr>
        <p:txBody>
          <a:bodyPr/>
          <a:p/>
        </p:txBody>
      </p:sp>
      <p:sp>
        <p:nvSpPr>
          <p:cNvPr id="14" name="Shape 12"/>
          <p:cNvSpPr/>
          <p:nvPr/>
        </p:nvSpPr>
        <p:spPr>
          <a:xfrm>
            <a:off x="6204204" y="2331720"/>
            <a:ext cx="2599182" cy="109728"/>
          </a:xfrm>
          <a:prstGeom prst="rect">
            <a:avLst/>
          </a:prstGeom>
          <a:solidFill>
            <a:srgbClr val="B98A36"/>
          </a:solidFill>
          <a:ln/>
        </p:spPr>
        <p:txBody>
          <a:bodyPr/>
          <a:p/>
        </p:txBody>
      </p:sp>
      <p:sp>
        <p:nvSpPr>
          <p:cNvPr id="15" name="Text 13"/>
          <p:cNvSpPr/>
          <p:nvPr/>
        </p:nvSpPr>
        <p:spPr>
          <a:xfrm>
            <a:off x="6405372" y="2679192"/>
            <a:ext cx="219684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1C1B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Il Serpentone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6405372" y="3300984"/>
            <a:ext cx="2196846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00" dirty="0">
                <a:solidFill>
                  <a:srgbClr val="6E6A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 convoglio delle auto-opera che attraversa le città italiane.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9022842" y="2331720"/>
            <a:ext cx="2599182" cy="3200400"/>
          </a:xfrm>
          <a:prstGeom prst="rect">
            <a:avLst/>
          </a:prstGeom>
          <a:solidFill>
            <a:srgbClr val="FFFFFF"/>
          </a:solidFill>
          <a:ln w="12700">
            <a:solidFill>
              <a:srgbClr val="DAD7D0"/>
            </a:solidFill>
            <a:prstDash val="solid"/>
          </a:ln>
          <a:effectLst>
            <a:outerShdw sx="100000" sy="100000" kx="0" ky="0" algn="bl" rotWithShape="0" blurRad="88900" dist="38100" dir="8100000">
              <a:srgbClr val="000000">
                <a:alpha val="10000"/>
              </a:srgbClr>
            </a:outerShdw>
          </a:effectLst>
        </p:spPr>
        <p:txBody>
          <a:bodyPr/>
          <a:p/>
        </p:txBody>
      </p:sp>
      <p:sp>
        <p:nvSpPr>
          <p:cNvPr id="18" name="Shape 16"/>
          <p:cNvSpPr/>
          <p:nvPr/>
        </p:nvSpPr>
        <p:spPr>
          <a:xfrm>
            <a:off x="9022842" y="2331720"/>
            <a:ext cx="2599182" cy="109728"/>
          </a:xfrm>
          <a:prstGeom prst="rect">
            <a:avLst/>
          </a:prstGeom>
          <a:solidFill>
            <a:srgbClr val="2E7D5B"/>
          </a:solidFill>
          <a:ln/>
        </p:spPr>
        <p:txBody>
          <a:bodyPr/>
          <a:p/>
        </p:txBody>
      </p:sp>
      <p:sp>
        <p:nvSpPr>
          <p:cNvPr id="19" name="Text 17"/>
          <p:cNvSpPr/>
          <p:nvPr/>
        </p:nvSpPr>
        <p:spPr>
          <a:xfrm>
            <a:off x="9224010" y="2679192"/>
            <a:ext cx="219684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1C1B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Mostra e asta finale</a:t>
            </a:r>
            <a:endParaRPr lang="en-US" sz="1700" dirty="0"/>
          </a:p>
        </p:txBody>
      </p:sp>
      <p:sp>
        <p:nvSpPr>
          <p:cNvPr id="20" name="Text 18"/>
          <p:cNvSpPr/>
          <p:nvPr/>
        </p:nvSpPr>
        <p:spPr>
          <a:xfrm>
            <a:off x="9224010" y="3300984"/>
            <a:ext cx="2196846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00" dirty="0">
                <a:solidFill>
                  <a:srgbClr val="6E6A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fine ciclo, le opere si riuniscono in un evento collettivo.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566928" y="5806440"/>
            <a:ext cx="1105509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1C1B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Letto con occhio televisivo, è la struttura perfetta per una docu-serie.</a:t>
            </a:r>
            <a:endParaRPr lang="en-US" sz="12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114800" cy="6858000"/>
          </a:xfrm>
          <a:prstGeom prst="rect">
            <a:avLst/>
          </a:prstGeom>
          <a:solidFill>
            <a:srgbClr val="1C1B1A"/>
          </a:solidFill>
          <a:ln/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548640" y="868680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150" b="1" spc="150" kern="0" dirty="0">
                <a:solidFill>
                  <a:srgbClr val="E0A0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 FOCUS DI QUESTO DOSSIER</a:t>
            </a:r>
            <a:endParaRPr lang="en-US" sz="1150" dirty="0"/>
          </a:p>
        </p:txBody>
      </p:sp>
      <p:sp>
        <p:nvSpPr>
          <p:cNvPr id="4" name="Text 2"/>
          <p:cNvSpPr/>
          <p:nvPr/>
        </p:nvSpPr>
        <p:spPr>
          <a:xfrm>
            <a:off x="548640" y="1828800"/>
            <a:ext cx="3383280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La</a:t>
            </a:r>
            <a:endParaRPr lang="en-US" sz="48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Puntata</a:t>
            </a:r>
            <a:endParaRPr lang="en-US" sz="48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Zero</a:t>
            </a:r>
            <a:endParaRPr lang="en-US" sz="4800" dirty="0"/>
          </a:p>
        </p:txBody>
      </p:sp>
      <p:sp>
        <p:nvSpPr>
          <p:cNvPr id="5" name="Shape 3"/>
          <p:cNvSpPr/>
          <p:nvPr/>
        </p:nvSpPr>
        <p:spPr>
          <a:xfrm>
            <a:off x="548640" y="5806440"/>
            <a:ext cx="384048" cy="384048"/>
          </a:xfrm>
          <a:prstGeom prst="rect">
            <a:avLst/>
          </a:prstGeom>
          <a:solidFill>
            <a:srgbClr val="C8412A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042416" y="5806440"/>
            <a:ext cx="384048" cy="384048"/>
          </a:xfrm>
          <a:prstGeom prst="rect">
            <a:avLst/>
          </a:prstGeom>
          <a:solidFill>
            <a:srgbClr val="E08A2E"/>
          </a:solidFill>
          <a:ln/>
        </p:spPr>
        <p:txBody>
          <a:bodyPr/>
          <a:p/>
        </p:txBody>
      </p:sp>
      <p:sp>
        <p:nvSpPr>
          <p:cNvPr id="7" name="Shape 5"/>
          <p:cNvSpPr/>
          <p:nvPr/>
        </p:nvSpPr>
        <p:spPr>
          <a:xfrm>
            <a:off x="1536192" y="5806440"/>
            <a:ext cx="384048" cy="384048"/>
          </a:xfrm>
          <a:prstGeom prst="rect">
            <a:avLst/>
          </a:prstGeom>
          <a:solidFill>
            <a:srgbClr val="B98A36"/>
          </a:solidFill>
          <a:ln/>
        </p:spPr>
        <p:txBody>
          <a:bodyPr/>
          <a:p/>
        </p:txBody>
      </p:sp>
      <p:sp>
        <p:nvSpPr>
          <p:cNvPr id="8" name="Shape 6"/>
          <p:cNvSpPr/>
          <p:nvPr/>
        </p:nvSpPr>
        <p:spPr>
          <a:xfrm>
            <a:off x="2029968" y="5806440"/>
            <a:ext cx="384048" cy="384048"/>
          </a:xfrm>
          <a:prstGeom prst="rect">
            <a:avLst/>
          </a:prstGeom>
          <a:solidFill>
            <a:srgbClr val="2E7D5B"/>
          </a:solidFill>
          <a:ln/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2523744" y="5806440"/>
            <a:ext cx="384048" cy="384048"/>
          </a:xfrm>
          <a:prstGeom prst="rect">
            <a:avLst/>
          </a:prstGeom>
          <a:solidFill>
            <a:srgbClr val="2B6E8F"/>
          </a:solidFill>
          <a:ln/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3017520" y="5806440"/>
            <a:ext cx="384048" cy="384048"/>
          </a:xfrm>
          <a:prstGeom prst="rect">
            <a:avLst/>
          </a:prstGeom>
          <a:solidFill>
            <a:srgbClr val="3B4C8A"/>
          </a:solidFill>
          <a:ln/>
        </p:spPr>
        <p:txBody>
          <a:bodyPr/>
          <a:p/>
        </p:txBody>
      </p:sp>
      <p:sp>
        <p:nvSpPr>
          <p:cNvPr id="11" name="Shape 9"/>
          <p:cNvSpPr/>
          <p:nvPr/>
        </p:nvSpPr>
        <p:spPr>
          <a:xfrm>
            <a:off x="3511296" y="5806440"/>
            <a:ext cx="384048" cy="384048"/>
          </a:xfrm>
          <a:prstGeom prst="rect">
            <a:avLst/>
          </a:prstGeom>
          <a:solidFill>
            <a:srgbClr val="8E3B7A"/>
          </a:solidFill>
          <a:ln/>
        </p:spPr>
        <p:txBody>
          <a:bodyPr/>
          <a:p/>
        </p:txBody>
      </p:sp>
      <p:sp>
        <p:nvSpPr>
          <p:cNvPr id="12" name="Text 10"/>
          <p:cNvSpPr/>
          <p:nvPr/>
        </p:nvSpPr>
        <p:spPr>
          <a:xfrm>
            <a:off x="4754880" y="914400"/>
            <a:ext cx="6885432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2500" b="1" dirty="0">
                <a:solidFill>
                  <a:srgbClr val="1C1B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Prima di vendere dieci episodi, ne realizziamo uno reale.</a:t>
            </a:r>
            <a:endParaRPr lang="en-US" sz="2500" dirty="0"/>
          </a:p>
        </p:txBody>
      </p:sp>
      <p:sp>
        <p:nvSpPr>
          <p:cNvPr id="13" name="Text 11"/>
          <p:cNvSpPr/>
          <p:nvPr/>
        </p:nvSpPr>
        <p:spPr>
          <a:xfrm>
            <a:off x="4754880" y="2240280"/>
            <a:ext cx="6885432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6E6A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Puntata Zero è il primo episodio messo concretamente a terra: una sola auto, un artista, una conversione elettrica realmente omologata, un evento di lancio documentato in modo cinematografico.</a:t>
            </a:r>
            <a:endParaRPr lang="en-US" sz="1400" dirty="0"/>
          </a:p>
          <a:p>
            <a:pPr indent="0" marL="0">
              <a:lnSpc>
                <a:spcPct val="130000"/>
              </a:lnSpc>
              <a:buNone/>
            </a:pPr>
            <a:endParaRPr lang="en-US" sz="14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6E6A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È il prodotto minimo che trasforma la visione in prova — e l’asset con cui si aprono tutte le porte successive: i media, la stagione completa, gli sponsor di sistema.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4754880" y="4526280"/>
            <a:ext cx="2173224" cy="1371600"/>
          </a:xfrm>
          <a:prstGeom prst="rect">
            <a:avLst/>
          </a:prstGeom>
          <a:solidFill>
            <a:srgbClr val="F2F1ED"/>
          </a:solidFill>
          <a:ln w="12700">
            <a:solidFill>
              <a:srgbClr val="DAD7D0"/>
            </a:solidFill>
            <a:prstDash val="solid"/>
          </a:ln>
        </p:spPr>
        <p:txBody>
          <a:bodyPr/>
          <a:p/>
        </p:txBody>
      </p:sp>
      <p:sp>
        <p:nvSpPr>
          <p:cNvPr id="15" name="Text 13"/>
          <p:cNvSpPr/>
          <p:nvPr/>
        </p:nvSpPr>
        <p:spPr>
          <a:xfrm>
            <a:off x="4754880" y="4663440"/>
            <a:ext cx="217322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800" b="1" dirty="0">
                <a:solidFill>
                  <a:srgbClr val="C841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3800" dirty="0"/>
          </a:p>
        </p:txBody>
      </p:sp>
      <p:sp>
        <p:nvSpPr>
          <p:cNvPr id="16" name="Text 14"/>
          <p:cNvSpPr/>
          <p:nvPr/>
        </p:nvSpPr>
        <p:spPr>
          <a:xfrm>
            <a:off x="4846320" y="5413248"/>
            <a:ext cx="199034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1C1B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 d’epoca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7110984" y="4526280"/>
            <a:ext cx="2173224" cy="1371600"/>
          </a:xfrm>
          <a:prstGeom prst="rect">
            <a:avLst/>
          </a:prstGeom>
          <a:solidFill>
            <a:srgbClr val="F2F1ED"/>
          </a:solidFill>
          <a:ln w="12700">
            <a:solidFill>
              <a:srgbClr val="DAD7D0"/>
            </a:solidFill>
            <a:prstDash val="solid"/>
          </a:ln>
        </p:spPr>
        <p:txBody>
          <a:bodyPr/>
          <a:p/>
        </p:txBody>
      </p:sp>
      <p:sp>
        <p:nvSpPr>
          <p:cNvPr id="18" name="Text 16"/>
          <p:cNvSpPr/>
          <p:nvPr/>
        </p:nvSpPr>
        <p:spPr>
          <a:xfrm>
            <a:off x="7110984" y="4663440"/>
            <a:ext cx="217322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800" b="1" dirty="0">
                <a:solidFill>
                  <a:srgbClr val="C841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3800" dirty="0"/>
          </a:p>
        </p:txBody>
      </p:sp>
      <p:sp>
        <p:nvSpPr>
          <p:cNvPr id="19" name="Text 17"/>
          <p:cNvSpPr/>
          <p:nvPr/>
        </p:nvSpPr>
        <p:spPr>
          <a:xfrm>
            <a:off x="7202424" y="5413248"/>
            <a:ext cx="199034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1C1B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artista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9467088" y="4526280"/>
            <a:ext cx="2173224" cy="1371600"/>
          </a:xfrm>
          <a:prstGeom prst="rect">
            <a:avLst/>
          </a:prstGeom>
          <a:solidFill>
            <a:srgbClr val="F2F1ED"/>
          </a:solidFill>
          <a:ln w="12700">
            <a:solidFill>
              <a:srgbClr val="DAD7D0"/>
            </a:solidFill>
            <a:prstDash val="solid"/>
          </a:ln>
        </p:spPr>
        <p:txBody>
          <a:bodyPr/>
          <a:p/>
        </p:txBody>
      </p:sp>
      <p:sp>
        <p:nvSpPr>
          <p:cNvPr id="21" name="Text 19"/>
          <p:cNvSpPr/>
          <p:nvPr/>
        </p:nvSpPr>
        <p:spPr>
          <a:xfrm>
            <a:off x="9467088" y="4663440"/>
            <a:ext cx="217322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800" b="1" dirty="0">
                <a:solidFill>
                  <a:srgbClr val="C841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3800" dirty="0"/>
          </a:p>
        </p:txBody>
      </p:sp>
      <p:sp>
        <p:nvSpPr>
          <p:cNvPr id="22" name="Text 20"/>
          <p:cNvSpPr/>
          <p:nvPr/>
        </p:nvSpPr>
        <p:spPr>
          <a:xfrm>
            <a:off x="9558528" y="5413248"/>
            <a:ext cx="199034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1C1B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evento documentato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20624"/>
            <a:ext cx="110550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841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PERCHÉ ADESSO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66928" y="676656"/>
            <a:ext cx="11055096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1C1B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Quattro correnti che spingono nella stessa direzione</a:t>
            </a:r>
            <a:endParaRPr lang="en-US" sz="2900" dirty="0"/>
          </a:p>
        </p:txBody>
      </p:sp>
      <p:sp>
        <p:nvSpPr>
          <p:cNvPr id="4" name="Shape 2"/>
          <p:cNvSpPr/>
          <p:nvPr/>
        </p:nvSpPr>
        <p:spPr>
          <a:xfrm>
            <a:off x="566928" y="1874520"/>
            <a:ext cx="5390388" cy="1874520"/>
          </a:xfrm>
          <a:prstGeom prst="rect">
            <a:avLst/>
          </a:prstGeom>
          <a:solidFill>
            <a:srgbClr val="F2F1ED"/>
          </a:solidFill>
          <a:ln w="12700">
            <a:solidFill>
              <a:srgbClr val="DAD7D0"/>
            </a:solidFill>
            <a:prstDash val="solid"/>
          </a:ln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566928" y="1874520"/>
            <a:ext cx="118872" cy="1874520"/>
          </a:xfrm>
          <a:prstGeom prst="rect">
            <a:avLst/>
          </a:prstGeom>
          <a:solidFill>
            <a:srgbClr val="C8412A"/>
          </a:solidFill>
          <a:ln/>
        </p:spPr>
        <p:txBody>
          <a:bodyPr/>
          <a:p/>
        </p:txBody>
      </p:sp>
      <p:sp>
        <p:nvSpPr>
          <p:cNvPr id="6" name="Text 4"/>
          <p:cNvSpPr/>
          <p:nvPr/>
        </p:nvSpPr>
        <p:spPr>
          <a:xfrm>
            <a:off x="886968" y="2130552"/>
            <a:ext cx="484174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C1B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Heritage automotive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86968" y="2660904"/>
            <a:ext cx="4796028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6E6A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L’auto d’epoca italiana è un simbolo culturale riconosciuto in tutto il mondo, e oggi più che mai al centro dell’attenzione.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6231636" y="1874520"/>
            <a:ext cx="5390388" cy="1874520"/>
          </a:xfrm>
          <a:prstGeom prst="rect">
            <a:avLst/>
          </a:prstGeom>
          <a:solidFill>
            <a:srgbClr val="F2F1ED"/>
          </a:solidFill>
          <a:ln w="12700">
            <a:solidFill>
              <a:srgbClr val="DAD7D0"/>
            </a:solidFill>
            <a:prstDash val="solid"/>
          </a:ln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6231636" y="1874520"/>
            <a:ext cx="118872" cy="1874520"/>
          </a:xfrm>
          <a:prstGeom prst="rect">
            <a:avLst/>
          </a:prstGeom>
          <a:solidFill>
            <a:srgbClr val="E08A2E"/>
          </a:solidFill>
          <a:ln/>
        </p:spPr>
        <p:txBody>
          <a:bodyPr/>
          <a:p/>
        </p:txBody>
      </p:sp>
      <p:sp>
        <p:nvSpPr>
          <p:cNvPr id="10" name="Text 8"/>
          <p:cNvSpPr/>
          <p:nvPr/>
        </p:nvSpPr>
        <p:spPr>
          <a:xfrm>
            <a:off x="6551676" y="2130552"/>
            <a:ext cx="484174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C1B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Transizione ecologica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6551676" y="2660904"/>
            <a:ext cx="4796028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6E6A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 retrofit elettrico racconta una storia precisa: il patrimonio che diventa futuro, senza essere buttato via.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566928" y="4023360"/>
            <a:ext cx="5390388" cy="1874520"/>
          </a:xfrm>
          <a:prstGeom prst="rect">
            <a:avLst/>
          </a:prstGeom>
          <a:solidFill>
            <a:srgbClr val="F2F1ED"/>
          </a:solidFill>
          <a:ln w="12700">
            <a:solidFill>
              <a:srgbClr val="DAD7D0"/>
            </a:solidFill>
            <a:prstDash val="solid"/>
          </a:ln>
        </p:spPr>
        <p:txBody>
          <a:bodyPr/>
          <a:p/>
        </p:txBody>
      </p:sp>
      <p:sp>
        <p:nvSpPr>
          <p:cNvPr id="13" name="Shape 11"/>
          <p:cNvSpPr/>
          <p:nvPr/>
        </p:nvSpPr>
        <p:spPr>
          <a:xfrm>
            <a:off x="566928" y="4023360"/>
            <a:ext cx="118872" cy="1874520"/>
          </a:xfrm>
          <a:prstGeom prst="rect">
            <a:avLst/>
          </a:prstGeom>
          <a:solidFill>
            <a:srgbClr val="B98A36"/>
          </a:solidFill>
          <a:ln/>
        </p:spPr>
        <p:txBody>
          <a:bodyPr/>
          <a:p/>
        </p:txBody>
      </p:sp>
      <p:sp>
        <p:nvSpPr>
          <p:cNvPr id="14" name="Text 12"/>
          <p:cNvSpPr/>
          <p:nvPr/>
        </p:nvSpPr>
        <p:spPr>
          <a:xfrm>
            <a:off x="886968" y="4279392"/>
            <a:ext cx="484174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C1B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Arte pubblica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886968" y="4809744"/>
            <a:ext cx="4796028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6E6A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 pubblico contemporaneo è abituato all’arte che abita lo spazio e si lascia attraversare, fuori dalle gallerie.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6231636" y="4023360"/>
            <a:ext cx="5390388" cy="1874520"/>
          </a:xfrm>
          <a:prstGeom prst="rect">
            <a:avLst/>
          </a:prstGeom>
          <a:solidFill>
            <a:srgbClr val="F2F1ED"/>
          </a:solidFill>
          <a:ln w="12700">
            <a:solidFill>
              <a:srgbClr val="DAD7D0"/>
            </a:solidFill>
            <a:prstDash val="solid"/>
          </a:ln>
        </p:spPr>
        <p:txBody>
          <a:bodyPr/>
          <a:p/>
        </p:txBody>
      </p:sp>
      <p:sp>
        <p:nvSpPr>
          <p:cNvPr id="17" name="Shape 15"/>
          <p:cNvSpPr/>
          <p:nvPr/>
        </p:nvSpPr>
        <p:spPr>
          <a:xfrm>
            <a:off x="6231636" y="4023360"/>
            <a:ext cx="118872" cy="1874520"/>
          </a:xfrm>
          <a:prstGeom prst="rect">
            <a:avLst/>
          </a:prstGeom>
          <a:solidFill>
            <a:srgbClr val="2E7D5B"/>
          </a:solidFill>
          <a:ln/>
        </p:spPr>
        <p:txBody>
          <a:bodyPr/>
          <a:p/>
        </p:txBody>
      </p:sp>
      <p:sp>
        <p:nvSpPr>
          <p:cNvPr id="18" name="Text 16"/>
          <p:cNvSpPr/>
          <p:nvPr/>
        </p:nvSpPr>
        <p:spPr>
          <a:xfrm>
            <a:off x="6551676" y="4279392"/>
            <a:ext cx="484174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C1B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Format seriale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6551676" y="4809744"/>
            <a:ext cx="4796028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6E6A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Dieci episodi e un contest tra artisti: una struttura narrativa nata per i media e per le piattaforme.</a:t>
            </a:r>
            <a:endParaRPr lang="en-US" sz="1250" dirty="0"/>
          </a:p>
        </p:txBody>
      </p:sp>
      <p:sp>
        <p:nvSpPr>
          <p:cNvPr id="20" name="Text 18"/>
          <p:cNvSpPr/>
          <p:nvPr/>
        </p:nvSpPr>
        <p:spPr>
          <a:xfrm>
            <a:off x="566928" y="6080760"/>
            <a:ext cx="1105509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1C1B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 anno cruciale per i temi del patrimonio, della sostenibilità e dell’arte: il momento giusto per partire.</a:t>
            </a:r>
            <a:endParaRPr lang="en-US" sz="12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20624"/>
            <a:ext cx="110550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841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 RITORNO PER IL PARTNER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66928" y="676656"/>
            <a:ext cx="11055096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1C1B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Visibilità reale, misurabile, e una storia da raccontare</a:t>
            </a:r>
            <a:endParaRPr lang="en-US" sz="2900" dirty="0"/>
          </a:p>
        </p:txBody>
      </p:sp>
      <p:sp>
        <p:nvSpPr>
          <p:cNvPr id="4" name="Shape 2"/>
          <p:cNvSpPr/>
          <p:nvPr/>
        </p:nvSpPr>
        <p:spPr>
          <a:xfrm>
            <a:off x="566928" y="1828800"/>
            <a:ext cx="3514344" cy="1417320"/>
          </a:xfrm>
          <a:prstGeom prst="rect">
            <a:avLst/>
          </a:prstGeom>
          <a:solidFill>
            <a:srgbClr val="FFFFFF"/>
          </a:solidFill>
          <a:ln w="12700">
            <a:solidFill>
              <a:srgbClr val="DAD7D0"/>
            </a:solidFill>
            <a:prstDash val="solid"/>
          </a:ln>
          <a:effectLst>
            <a:outerShdw sx="100000" sy="100000" kx="0" ky="0" algn="bl" rotWithShape="0" blurRad="88900" dist="38100" dir="8100000">
              <a:srgbClr val="000000">
                <a:alpha val="10000"/>
              </a:srgbClr>
            </a:outerShdw>
          </a:effectLst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786384" y="2103120"/>
            <a:ext cx="201168" cy="201168"/>
          </a:xfrm>
          <a:prstGeom prst="rect">
            <a:avLst/>
          </a:prstGeom>
          <a:solidFill>
            <a:srgbClr val="C8412A"/>
          </a:solidFill>
          <a:ln/>
        </p:spPr>
        <p:txBody>
          <a:bodyPr/>
          <a:p/>
        </p:txBody>
      </p:sp>
      <p:sp>
        <p:nvSpPr>
          <p:cNvPr id="6" name="Text 4"/>
          <p:cNvSpPr/>
          <p:nvPr/>
        </p:nvSpPr>
        <p:spPr>
          <a:xfrm>
            <a:off x="1115568" y="2029968"/>
            <a:ext cx="278282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C1B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Evento di lancio</a:t>
            </a:r>
            <a:endParaRPr lang="en-US" sz="1450" dirty="0"/>
          </a:p>
        </p:txBody>
      </p:sp>
      <p:sp>
        <p:nvSpPr>
          <p:cNvPr id="7" name="Text 5"/>
          <p:cNvSpPr/>
          <p:nvPr/>
        </p:nvSpPr>
        <p:spPr>
          <a:xfrm>
            <a:off x="1115568" y="2395728"/>
            <a:ext cx="2764536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6E6A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Un’inaugurazione pubblica nella città del proprietario dell’auto.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337304" y="1828800"/>
            <a:ext cx="3514344" cy="1417320"/>
          </a:xfrm>
          <a:prstGeom prst="rect">
            <a:avLst/>
          </a:prstGeom>
          <a:solidFill>
            <a:srgbClr val="FFFFFF"/>
          </a:solidFill>
          <a:ln w="12700">
            <a:solidFill>
              <a:srgbClr val="DAD7D0"/>
            </a:solidFill>
            <a:prstDash val="solid"/>
          </a:ln>
          <a:effectLst>
            <a:outerShdw sx="100000" sy="100000" kx="0" ky="0" algn="bl" rotWithShape="0" blurRad="88900" dist="38100" dir="8100000">
              <a:srgbClr val="000000">
                <a:alpha val="10000"/>
              </a:srgbClr>
            </a:outerShdw>
          </a:effectLst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4556760" y="2103120"/>
            <a:ext cx="201168" cy="201168"/>
          </a:xfrm>
          <a:prstGeom prst="rect">
            <a:avLst/>
          </a:prstGeom>
          <a:solidFill>
            <a:srgbClr val="C8412A"/>
          </a:solidFill>
          <a:ln/>
        </p:spPr>
        <p:txBody>
          <a:bodyPr/>
          <a:p/>
        </p:txBody>
      </p:sp>
      <p:sp>
        <p:nvSpPr>
          <p:cNvPr id="10" name="Text 8"/>
          <p:cNvSpPr/>
          <p:nvPr/>
        </p:nvSpPr>
        <p:spPr>
          <a:xfrm>
            <a:off x="4885944" y="2029968"/>
            <a:ext cx="278282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C1B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Video-pilota</a:t>
            </a:r>
            <a:endParaRPr lang="en-US" sz="1450" dirty="0"/>
          </a:p>
        </p:txBody>
      </p:sp>
      <p:sp>
        <p:nvSpPr>
          <p:cNvPr id="11" name="Text 9"/>
          <p:cNvSpPr/>
          <p:nvPr/>
        </p:nvSpPr>
        <p:spPr>
          <a:xfrm>
            <a:off x="4885944" y="2395728"/>
            <a:ext cx="2764536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6E6A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Puntata Zero documentata in modo cinematografico.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8107680" y="1828800"/>
            <a:ext cx="3514344" cy="1417320"/>
          </a:xfrm>
          <a:prstGeom prst="rect">
            <a:avLst/>
          </a:prstGeom>
          <a:solidFill>
            <a:srgbClr val="FFFFFF"/>
          </a:solidFill>
          <a:ln w="12700">
            <a:solidFill>
              <a:srgbClr val="DAD7D0"/>
            </a:solidFill>
            <a:prstDash val="solid"/>
          </a:ln>
          <a:effectLst>
            <a:outerShdw sx="100000" sy="100000" kx="0" ky="0" algn="bl" rotWithShape="0" blurRad="88900" dist="38100" dir="8100000">
              <a:srgbClr val="000000">
                <a:alpha val="10000"/>
              </a:srgbClr>
            </a:outerShdw>
          </a:effectLst>
        </p:spPr>
        <p:txBody>
          <a:bodyPr/>
          <a:p/>
        </p:txBody>
      </p:sp>
      <p:sp>
        <p:nvSpPr>
          <p:cNvPr id="13" name="Shape 11"/>
          <p:cNvSpPr/>
          <p:nvPr/>
        </p:nvSpPr>
        <p:spPr>
          <a:xfrm>
            <a:off x="8327136" y="2103120"/>
            <a:ext cx="201168" cy="201168"/>
          </a:xfrm>
          <a:prstGeom prst="rect">
            <a:avLst/>
          </a:prstGeom>
          <a:solidFill>
            <a:srgbClr val="C8412A"/>
          </a:solidFill>
          <a:ln/>
        </p:spPr>
        <p:txBody>
          <a:bodyPr/>
          <a:p/>
        </p:txBody>
      </p:sp>
      <p:sp>
        <p:nvSpPr>
          <p:cNvPr id="14" name="Text 12"/>
          <p:cNvSpPr/>
          <p:nvPr/>
        </p:nvSpPr>
        <p:spPr>
          <a:xfrm>
            <a:off x="8656320" y="2029968"/>
            <a:ext cx="278282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C1B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L’auto-opera</a:t>
            </a:r>
            <a:endParaRPr lang="en-US" sz="1450" dirty="0"/>
          </a:p>
        </p:txBody>
      </p:sp>
      <p:sp>
        <p:nvSpPr>
          <p:cNvPr id="15" name="Text 13"/>
          <p:cNvSpPr/>
          <p:nvPr/>
        </p:nvSpPr>
        <p:spPr>
          <a:xfrm>
            <a:off x="8656320" y="2395728"/>
            <a:ext cx="2764536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6E6A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billboard in movimento che gira per le città.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566928" y="3502152"/>
            <a:ext cx="3514344" cy="1417320"/>
          </a:xfrm>
          <a:prstGeom prst="rect">
            <a:avLst/>
          </a:prstGeom>
          <a:solidFill>
            <a:srgbClr val="FFFFFF"/>
          </a:solidFill>
          <a:ln w="12700">
            <a:solidFill>
              <a:srgbClr val="DAD7D0"/>
            </a:solidFill>
            <a:prstDash val="solid"/>
          </a:ln>
          <a:effectLst>
            <a:outerShdw sx="100000" sy="100000" kx="0" ky="0" algn="bl" rotWithShape="0" blurRad="88900" dist="38100" dir="8100000">
              <a:srgbClr val="000000">
                <a:alpha val="10000"/>
              </a:srgbClr>
            </a:outerShdw>
          </a:effectLst>
        </p:spPr>
        <p:txBody>
          <a:bodyPr/>
          <a:p/>
        </p:txBody>
      </p:sp>
      <p:sp>
        <p:nvSpPr>
          <p:cNvPr id="17" name="Shape 15"/>
          <p:cNvSpPr/>
          <p:nvPr/>
        </p:nvSpPr>
        <p:spPr>
          <a:xfrm>
            <a:off x="786384" y="3776472"/>
            <a:ext cx="201168" cy="201168"/>
          </a:xfrm>
          <a:prstGeom prst="rect">
            <a:avLst/>
          </a:prstGeom>
          <a:solidFill>
            <a:srgbClr val="C8412A"/>
          </a:solidFill>
          <a:ln/>
        </p:spPr>
        <p:txBody>
          <a:bodyPr/>
          <a:p/>
        </p:txBody>
      </p:sp>
      <p:sp>
        <p:nvSpPr>
          <p:cNvPr id="18" name="Text 16"/>
          <p:cNvSpPr/>
          <p:nvPr/>
        </p:nvSpPr>
        <p:spPr>
          <a:xfrm>
            <a:off x="1115568" y="3703320"/>
            <a:ext cx="278282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C1B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Stampa e media</a:t>
            </a:r>
            <a:endParaRPr lang="en-US" sz="1450" dirty="0"/>
          </a:p>
        </p:txBody>
      </p:sp>
      <p:sp>
        <p:nvSpPr>
          <p:cNvPr id="19" name="Text 17"/>
          <p:cNvSpPr/>
          <p:nvPr/>
        </p:nvSpPr>
        <p:spPr>
          <a:xfrm>
            <a:off x="1115568" y="4069080"/>
            <a:ext cx="2764536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6E6A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Copertura sulla stampa di settore e sui media locali.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4337304" y="3502152"/>
            <a:ext cx="3514344" cy="1417320"/>
          </a:xfrm>
          <a:prstGeom prst="rect">
            <a:avLst/>
          </a:prstGeom>
          <a:solidFill>
            <a:srgbClr val="FFFFFF"/>
          </a:solidFill>
          <a:ln w="12700">
            <a:solidFill>
              <a:srgbClr val="DAD7D0"/>
            </a:solidFill>
            <a:prstDash val="solid"/>
          </a:ln>
          <a:effectLst>
            <a:outerShdw sx="100000" sy="100000" kx="0" ky="0" algn="bl" rotWithShape="0" blurRad="88900" dist="38100" dir="8100000">
              <a:srgbClr val="000000">
                <a:alpha val="10000"/>
              </a:srgbClr>
            </a:outerShdw>
          </a:effectLst>
        </p:spPr>
        <p:txBody>
          <a:bodyPr/>
          <a:p/>
        </p:txBody>
      </p:sp>
      <p:sp>
        <p:nvSpPr>
          <p:cNvPr id="21" name="Shape 19"/>
          <p:cNvSpPr/>
          <p:nvPr/>
        </p:nvSpPr>
        <p:spPr>
          <a:xfrm>
            <a:off x="4556760" y="3776472"/>
            <a:ext cx="201168" cy="201168"/>
          </a:xfrm>
          <a:prstGeom prst="rect">
            <a:avLst/>
          </a:prstGeom>
          <a:solidFill>
            <a:srgbClr val="C8412A"/>
          </a:solidFill>
          <a:ln/>
        </p:spPr>
        <p:txBody>
          <a:bodyPr/>
          <a:p/>
        </p:txBody>
      </p:sp>
      <p:sp>
        <p:nvSpPr>
          <p:cNvPr id="22" name="Text 20"/>
          <p:cNvSpPr/>
          <p:nvPr/>
        </p:nvSpPr>
        <p:spPr>
          <a:xfrm>
            <a:off x="4885944" y="3703320"/>
            <a:ext cx="278282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C1B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Co-branding</a:t>
            </a:r>
            <a:endParaRPr lang="en-US" sz="1450" dirty="0"/>
          </a:p>
        </p:txBody>
      </p:sp>
      <p:sp>
        <p:nvSpPr>
          <p:cNvPr id="23" name="Text 21"/>
          <p:cNvSpPr/>
          <p:nvPr/>
        </p:nvSpPr>
        <p:spPr>
          <a:xfrm>
            <a:off x="4885944" y="4069080"/>
            <a:ext cx="2764536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6E6A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Es. il colore dedicato “Forum Colorum White by [partner]”.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8107680" y="3502152"/>
            <a:ext cx="3514344" cy="1417320"/>
          </a:xfrm>
          <a:prstGeom prst="rect">
            <a:avLst/>
          </a:prstGeom>
          <a:solidFill>
            <a:srgbClr val="FFFFFF"/>
          </a:solidFill>
          <a:ln w="12700">
            <a:solidFill>
              <a:srgbClr val="DAD7D0"/>
            </a:solidFill>
            <a:prstDash val="solid"/>
          </a:ln>
          <a:effectLst>
            <a:outerShdw sx="100000" sy="100000" kx="0" ky="0" algn="bl" rotWithShape="0" blurRad="88900" dist="38100" dir="8100000">
              <a:srgbClr val="000000">
                <a:alpha val="10000"/>
              </a:srgbClr>
            </a:outerShdw>
          </a:effectLst>
        </p:spPr>
        <p:txBody>
          <a:bodyPr/>
          <a:p/>
        </p:txBody>
      </p:sp>
      <p:sp>
        <p:nvSpPr>
          <p:cNvPr id="25" name="Shape 23"/>
          <p:cNvSpPr/>
          <p:nvPr/>
        </p:nvSpPr>
        <p:spPr>
          <a:xfrm>
            <a:off x="8327136" y="3776472"/>
            <a:ext cx="201168" cy="201168"/>
          </a:xfrm>
          <a:prstGeom prst="rect">
            <a:avLst/>
          </a:prstGeom>
          <a:solidFill>
            <a:srgbClr val="C8412A"/>
          </a:solidFill>
          <a:ln/>
        </p:spPr>
        <p:txBody>
          <a:bodyPr/>
          <a:p/>
        </p:txBody>
      </p:sp>
      <p:sp>
        <p:nvSpPr>
          <p:cNvPr id="26" name="Text 24"/>
          <p:cNvSpPr/>
          <p:nvPr/>
        </p:nvSpPr>
        <p:spPr>
          <a:xfrm>
            <a:off x="8656320" y="3703320"/>
            <a:ext cx="278282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C1B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Nella docu-serie</a:t>
            </a:r>
            <a:endParaRPr lang="en-US" sz="1450" dirty="0"/>
          </a:p>
        </p:txBody>
      </p:sp>
      <p:sp>
        <p:nvSpPr>
          <p:cNvPr id="27" name="Text 25"/>
          <p:cNvSpPr/>
          <p:nvPr/>
        </p:nvSpPr>
        <p:spPr>
          <a:xfrm>
            <a:off x="8656320" y="4069080"/>
            <a:ext cx="2764536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6E6A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Ruolo dichiarato quando il progetto scala a stagione.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566928" y="5257800"/>
            <a:ext cx="11055096" cy="914400"/>
          </a:xfrm>
          <a:prstGeom prst="rect">
            <a:avLst/>
          </a:prstGeom>
          <a:solidFill>
            <a:srgbClr val="1C1B1A"/>
          </a:solidFill>
          <a:ln/>
        </p:spPr>
        <p:txBody>
          <a:bodyPr/>
          <a:p/>
        </p:txBody>
      </p:sp>
      <p:sp>
        <p:nvSpPr>
          <p:cNvPr id="29" name="Text 27"/>
          <p:cNvSpPr/>
          <p:nvPr/>
        </p:nvSpPr>
        <p:spPr>
          <a:xfrm>
            <a:off x="932688" y="5257800"/>
            <a:ext cx="10323576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300" i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La Puntata Zero è un pilota: la visibilità è proporzionata, ma il suo valore più grande è essere i primi a salire a bordo — il primo nome legato a tutto ciò che verrà dopo.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20624"/>
            <a:ext cx="110550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841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PACCHETTI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66928" y="676656"/>
            <a:ext cx="11055096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1C1B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Quattro modi per salire a bordo</a:t>
            </a:r>
            <a:endParaRPr lang="en-US" sz="2900" dirty="0"/>
          </a:p>
        </p:txBody>
      </p:sp>
      <p:sp>
        <p:nvSpPr>
          <p:cNvPr id="4" name="Shape 2"/>
          <p:cNvSpPr/>
          <p:nvPr/>
        </p:nvSpPr>
        <p:spPr>
          <a:xfrm>
            <a:off x="566928" y="1783080"/>
            <a:ext cx="2599182" cy="3703320"/>
          </a:xfrm>
          <a:prstGeom prst="rect">
            <a:avLst/>
          </a:prstGeom>
          <a:solidFill>
            <a:srgbClr val="FFFFFF"/>
          </a:solidFill>
          <a:ln w="12700">
            <a:solidFill>
              <a:srgbClr val="DAD7D0"/>
            </a:solidFill>
            <a:prstDash val="solid"/>
          </a:ln>
          <a:effectLst>
            <a:outerShdw sx="100000" sy="100000" kx="0" ky="0" algn="bl" rotWithShape="0" blurRad="88900" dist="38100" dir="8100000">
              <a:srgbClr val="000000">
                <a:alpha val="10000"/>
              </a:srgbClr>
            </a:outerShdw>
          </a:effectLst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566928" y="1783080"/>
            <a:ext cx="2599182" cy="914400"/>
          </a:xfrm>
          <a:prstGeom prst="rect">
            <a:avLst/>
          </a:prstGeom>
          <a:solidFill>
            <a:srgbClr val="C8412A"/>
          </a:solidFill>
          <a:ln/>
        </p:spPr>
        <p:txBody>
          <a:bodyPr/>
          <a:p/>
        </p:txBody>
      </p:sp>
      <p:sp>
        <p:nvSpPr>
          <p:cNvPr id="6" name="Text 4"/>
          <p:cNvSpPr/>
          <p:nvPr/>
        </p:nvSpPr>
        <p:spPr>
          <a:xfrm>
            <a:off x="658368" y="1892808"/>
            <a:ext cx="241630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Sostenitore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58368" y="2240280"/>
            <a:ext cx="241630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10.000 €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768096" y="2880360"/>
            <a:ext cx="2215134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01600" indent="-101600">
              <a:lnSpc>
                <a:spcPct val="110000"/>
              </a:lnSpc>
              <a:spcAft>
                <a:spcPts val="700"/>
              </a:spcAft>
              <a:buSzPct val="100000"/>
              <a:buChar char="•"/>
            </a:pPr>
            <a:r>
              <a:rPr lang="en-US" sz="1050" dirty="0">
                <a:solidFill>
                  <a:srgbClr val="1C1B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Esclusiva di categoria</a:t>
            </a:r>
            <a:endParaRPr lang="en-US" sz="1050" dirty="0"/>
          </a:p>
          <a:p>
            <a:pPr marL="101600" indent="-101600">
              <a:lnSpc>
                <a:spcPct val="110000"/>
              </a:lnSpc>
              <a:spcAft>
                <a:spcPts val="700"/>
              </a:spcAft>
              <a:buSzPct val="100000"/>
              <a:buChar char="•"/>
            </a:pPr>
            <a:r>
              <a:rPr lang="en-US" sz="1050" dirty="0">
                <a:solidFill>
                  <a:srgbClr val="1C1B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Nome legato alla Puntata Zero</a:t>
            </a:r>
            <a:endParaRPr lang="en-US" sz="1050" dirty="0"/>
          </a:p>
          <a:p>
            <a:pPr marL="101600" indent="-101600">
              <a:lnSpc>
                <a:spcPct val="110000"/>
              </a:lnSpc>
              <a:spcAft>
                <a:spcPts val="700"/>
              </a:spcAft>
              <a:buSzPct val="100000"/>
              <a:buChar char="•"/>
            </a:pPr>
            <a:r>
              <a:rPr lang="en-US" sz="1050" dirty="0">
                <a:solidFill>
                  <a:srgbClr val="1C1B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Logo sull’auto-opera</a:t>
            </a:r>
            <a:endParaRPr lang="en-US" sz="1050" dirty="0"/>
          </a:p>
          <a:p>
            <a:pPr marL="101600" indent="-101600">
              <a:lnSpc>
                <a:spcPct val="110000"/>
              </a:lnSpc>
              <a:spcAft>
                <a:spcPts val="700"/>
              </a:spcAft>
              <a:buSzPct val="100000"/>
              <a:buChar char="•"/>
            </a:pPr>
            <a:r>
              <a:rPr lang="en-US" sz="1050" dirty="0">
                <a:solidFill>
                  <a:srgbClr val="1C1B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Presenza nel video-pilota</a:t>
            </a:r>
            <a:endParaRPr lang="en-US" sz="1050" dirty="0"/>
          </a:p>
          <a:p>
            <a:pPr marL="101600" indent="-101600">
              <a:lnSpc>
                <a:spcPct val="110000"/>
              </a:lnSpc>
              <a:spcAft>
                <a:spcPts val="700"/>
              </a:spcAft>
              <a:buSzPct val="100000"/>
              <a:buChar char="•"/>
            </a:pPr>
            <a:r>
              <a:rPr lang="en-US" sz="1050" dirty="0">
                <a:solidFill>
                  <a:srgbClr val="1C1B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Citato in ogni comunicazione</a:t>
            </a:r>
            <a:endParaRPr lang="en-US" sz="1050" dirty="0"/>
          </a:p>
          <a:p>
            <a:pPr marL="101600" indent="-101600">
              <a:lnSpc>
                <a:spcPct val="110000"/>
              </a:lnSpc>
              <a:spcAft>
                <a:spcPts val="700"/>
              </a:spcAft>
              <a:buSzPct val="100000"/>
              <a:buChar char="•"/>
            </a:pPr>
            <a:r>
              <a:rPr lang="en-US" sz="1050" dirty="0">
                <a:solidFill>
                  <a:srgbClr val="1C1B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Spazio all’evento di lancio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3385566" y="1783080"/>
            <a:ext cx="2599182" cy="3703320"/>
          </a:xfrm>
          <a:prstGeom prst="rect">
            <a:avLst/>
          </a:prstGeom>
          <a:solidFill>
            <a:srgbClr val="FFFFFF"/>
          </a:solidFill>
          <a:ln w="12700">
            <a:solidFill>
              <a:srgbClr val="DAD7D0"/>
            </a:solidFill>
            <a:prstDash val="solid"/>
          </a:ln>
          <a:effectLst>
            <a:outerShdw sx="100000" sy="100000" kx="0" ky="0" algn="bl" rotWithShape="0" blurRad="88900" dist="38100" dir="8100000">
              <a:srgbClr val="000000">
                <a:alpha val="10000"/>
              </a:srgbClr>
            </a:outerShdw>
          </a:effectLst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3385566" y="1783080"/>
            <a:ext cx="2599182" cy="914400"/>
          </a:xfrm>
          <a:prstGeom prst="rect">
            <a:avLst/>
          </a:prstGeom>
          <a:solidFill>
            <a:srgbClr val="B98A36"/>
          </a:solidFill>
          <a:ln/>
        </p:spPr>
        <p:txBody>
          <a:bodyPr/>
          <a:p/>
        </p:txBody>
      </p:sp>
      <p:sp>
        <p:nvSpPr>
          <p:cNvPr id="11" name="Text 9"/>
          <p:cNvSpPr/>
          <p:nvPr/>
        </p:nvSpPr>
        <p:spPr>
          <a:xfrm>
            <a:off x="3477006" y="1892808"/>
            <a:ext cx="241630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Gold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3477006" y="2240280"/>
            <a:ext cx="241630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5.000 €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586734" y="2880360"/>
            <a:ext cx="2215134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01600" indent="-101600">
              <a:lnSpc>
                <a:spcPct val="110000"/>
              </a:lnSpc>
              <a:spcAft>
                <a:spcPts val="700"/>
              </a:spcAft>
              <a:buSzPct val="100000"/>
              <a:buChar char="•"/>
            </a:pPr>
            <a:r>
              <a:rPr lang="en-US" sz="1050" dirty="0">
                <a:solidFill>
                  <a:srgbClr val="1C1B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Logo sull’auto-opera</a:t>
            </a:r>
            <a:endParaRPr lang="en-US" sz="1050" dirty="0"/>
          </a:p>
          <a:p>
            <a:pPr marL="101600" indent="-101600">
              <a:lnSpc>
                <a:spcPct val="110000"/>
              </a:lnSpc>
              <a:spcAft>
                <a:spcPts val="700"/>
              </a:spcAft>
              <a:buSzPct val="100000"/>
              <a:buChar char="•"/>
            </a:pPr>
            <a:r>
              <a:rPr lang="en-US" sz="1050" dirty="0">
                <a:solidFill>
                  <a:srgbClr val="1C1B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Logo nei materiali principali</a:t>
            </a:r>
            <a:endParaRPr lang="en-US" sz="1050" dirty="0"/>
          </a:p>
          <a:p>
            <a:pPr marL="101600" indent="-101600">
              <a:lnSpc>
                <a:spcPct val="110000"/>
              </a:lnSpc>
              <a:spcAft>
                <a:spcPts val="700"/>
              </a:spcAft>
              <a:buSzPct val="100000"/>
              <a:buChar char="•"/>
            </a:pPr>
            <a:r>
              <a:rPr lang="en-US" sz="1050" dirty="0">
                <a:solidFill>
                  <a:srgbClr val="1C1B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Citazione nel comunicato stampa</a:t>
            </a:r>
            <a:endParaRPr lang="en-US" sz="1050" dirty="0"/>
          </a:p>
          <a:p>
            <a:pPr marL="101600" indent="-101600">
              <a:lnSpc>
                <a:spcPct val="110000"/>
              </a:lnSpc>
              <a:spcAft>
                <a:spcPts val="700"/>
              </a:spcAft>
              <a:buSzPct val="100000"/>
              <a:buChar char="•"/>
            </a:pPr>
            <a:r>
              <a:rPr lang="en-US" sz="1050" dirty="0">
                <a:solidFill>
                  <a:srgbClr val="1C1B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Presenza nel video-pilota</a:t>
            </a:r>
            <a:endParaRPr lang="en-US" sz="1050" dirty="0"/>
          </a:p>
          <a:p>
            <a:pPr marL="101600" indent="-101600">
              <a:lnSpc>
                <a:spcPct val="110000"/>
              </a:lnSpc>
              <a:spcAft>
                <a:spcPts val="700"/>
              </a:spcAft>
              <a:buSzPct val="100000"/>
              <a:buChar char="•"/>
            </a:pPr>
            <a:r>
              <a:rPr lang="en-US" sz="1050" dirty="0">
                <a:solidFill>
                  <a:srgbClr val="1C1B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Inviti all’evento di lancio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6204204" y="1783080"/>
            <a:ext cx="2599182" cy="3703320"/>
          </a:xfrm>
          <a:prstGeom prst="rect">
            <a:avLst/>
          </a:prstGeom>
          <a:solidFill>
            <a:srgbClr val="FFFFFF"/>
          </a:solidFill>
          <a:ln w="12700">
            <a:solidFill>
              <a:srgbClr val="DAD7D0"/>
            </a:solidFill>
            <a:prstDash val="solid"/>
          </a:ln>
          <a:effectLst>
            <a:outerShdw sx="100000" sy="100000" kx="0" ky="0" algn="bl" rotWithShape="0" blurRad="88900" dist="38100" dir="8100000">
              <a:srgbClr val="000000">
                <a:alpha val="10000"/>
              </a:srgbClr>
            </a:outerShdw>
          </a:effectLst>
        </p:spPr>
        <p:txBody>
          <a:bodyPr/>
          <a:p/>
        </p:txBody>
      </p:sp>
      <p:sp>
        <p:nvSpPr>
          <p:cNvPr id="15" name="Shape 13"/>
          <p:cNvSpPr/>
          <p:nvPr/>
        </p:nvSpPr>
        <p:spPr>
          <a:xfrm>
            <a:off x="6204204" y="1783080"/>
            <a:ext cx="2599182" cy="914400"/>
          </a:xfrm>
          <a:prstGeom prst="rect">
            <a:avLst/>
          </a:prstGeom>
          <a:solidFill>
            <a:srgbClr val="5A6470"/>
          </a:solidFill>
          <a:ln/>
        </p:spPr>
        <p:txBody>
          <a:bodyPr/>
          <a:p/>
        </p:txBody>
      </p:sp>
      <p:sp>
        <p:nvSpPr>
          <p:cNvPr id="16" name="Text 14"/>
          <p:cNvSpPr/>
          <p:nvPr/>
        </p:nvSpPr>
        <p:spPr>
          <a:xfrm>
            <a:off x="6295644" y="1892808"/>
            <a:ext cx="241630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Silver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6295644" y="2240280"/>
            <a:ext cx="241630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2.000 €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405372" y="2880360"/>
            <a:ext cx="2215134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01600" indent="-101600">
              <a:lnSpc>
                <a:spcPct val="110000"/>
              </a:lnSpc>
              <a:spcAft>
                <a:spcPts val="700"/>
              </a:spcAft>
              <a:buSzPct val="100000"/>
              <a:buChar char="•"/>
            </a:pPr>
            <a:r>
              <a:rPr lang="en-US" sz="1050" dirty="0">
                <a:solidFill>
                  <a:srgbClr val="1C1B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Logo nei materiali e sul sito</a:t>
            </a:r>
            <a:endParaRPr lang="en-US" sz="1050" dirty="0"/>
          </a:p>
          <a:p>
            <a:pPr marL="101600" indent="-101600">
              <a:lnSpc>
                <a:spcPct val="110000"/>
              </a:lnSpc>
              <a:spcAft>
                <a:spcPts val="700"/>
              </a:spcAft>
              <a:buSzPct val="100000"/>
              <a:buChar char="•"/>
            </a:pPr>
            <a:r>
              <a:rPr lang="en-US" sz="1050" dirty="0">
                <a:solidFill>
                  <a:srgbClr val="1C1B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Menzione nel comunicato stampa</a:t>
            </a:r>
            <a:endParaRPr lang="en-US" sz="1050" dirty="0"/>
          </a:p>
          <a:p>
            <a:pPr marL="101600" indent="-101600">
              <a:lnSpc>
                <a:spcPct val="110000"/>
              </a:lnSpc>
              <a:spcAft>
                <a:spcPts val="700"/>
              </a:spcAft>
              <a:buSzPct val="100000"/>
              <a:buChar char="•"/>
            </a:pPr>
            <a:r>
              <a:rPr lang="en-US" sz="1050" dirty="0">
                <a:solidFill>
                  <a:srgbClr val="1C1B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Inviti all’evento di lancio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9022842" y="1783080"/>
            <a:ext cx="2599182" cy="3703320"/>
          </a:xfrm>
          <a:prstGeom prst="rect">
            <a:avLst/>
          </a:prstGeom>
          <a:solidFill>
            <a:srgbClr val="FFFFFF"/>
          </a:solidFill>
          <a:ln w="12700">
            <a:solidFill>
              <a:srgbClr val="DAD7D0"/>
            </a:solidFill>
            <a:prstDash val="solid"/>
          </a:ln>
          <a:effectLst>
            <a:outerShdw sx="100000" sy="100000" kx="0" ky="0" algn="bl" rotWithShape="0" blurRad="88900" dist="38100" dir="8100000">
              <a:srgbClr val="000000">
                <a:alpha val="10000"/>
              </a:srgbClr>
            </a:outerShdw>
          </a:effectLst>
        </p:spPr>
        <p:txBody>
          <a:bodyPr/>
          <a:p/>
        </p:txBody>
      </p:sp>
      <p:sp>
        <p:nvSpPr>
          <p:cNvPr id="20" name="Shape 18"/>
          <p:cNvSpPr/>
          <p:nvPr/>
        </p:nvSpPr>
        <p:spPr>
          <a:xfrm>
            <a:off x="9022842" y="1783080"/>
            <a:ext cx="2599182" cy="914400"/>
          </a:xfrm>
          <a:prstGeom prst="rect">
            <a:avLst/>
          </a:prstGeom>
          <a:solidFill>
            <a:srgbClr val="2E7D5B"/>
          </a:solidFill>
          <a:ln/>
        </p:spPr>
        <p:txBody>
          <a:bodyPr/>
          <a:p/>
        </p:txBody>
      </p:sp>
      <p:sp>
        <p:nvSpPr>
          <p:cNvPr id="21" name="Text 19"/>
          <p:cNvSpPr/>
          <p:nvPr/>
        </p:nvSpPr>
        <p:spPr>
          <a:xfrm>
            <a:off x="9114282" y="1892808"/>
            <a:ext cx="241630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Tecnico · in-kind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9114282" y="2240280"/>
            <a:ext cx="241630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Fornitura valorizzata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9224010" y="2880360"/>
            <a:ext cx="2215134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01600" indent="-101600">
              <a:lnSpc>
                <a:spcPct val="110000"/>
              </a:lnSpc>
              <a:spcAft>
                <a:spcPts val="700"/>
              </a:spcAft>
              <a:buSzPct val="100000"/>
              <a:buChar char="•"/>
            </a:pPr>
            <a:r>
              <a:rPr lang="en-US" sz="1050" dirty="0">
                <a:solidFill>
                  <a:srgbClr val="1C1B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Ruolo di fornitore ufficiale</a:t>
            </a:r>
            <a:endParaRPr lang="en-US" sz="1050" dirty="0"/>
          </a:p>
          <a:p>
            <a:pPr marL="101600" indent="-101600">
              <a:lnSpc>
                <a:spcPct val="110000"/>
              </a:lnSpc>
              <a:spcAft>
                <a:spcPts val="700"/>
              </a:spcAft>
              <a:buSzPct val="100000"/>
              <a:buChar char="•"/>
            </a:pPr>
            <a:r>
              <a:rPr lang="en-US" sz="1050" dirty="0">
                <a:solidFill>
                  <a:srgbClr val="1C1B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Co-branding dove pertinente</a:t>
            </a:r>
            <a:endParaRPr lang="en-US" sz="1050" dirty="0"/>
          </a:p>
          <a:p>
            <a:pPr marL="101600" indent="-101600">
              <a:lnSpc>
                <a:spcPct val="110000"/>
              </a:lnSpc>
              <a:spcAft>
                <a:spcPts val="700"/>
              </a:spcAft>
              <a:buSzPct val="100000"/>
              <a:buChar char="•"/>
            </a:pPr>
            <a:r>
              <a:rPr lang="en-US" sz="1050" dirty="0">
                <a:solidFill>
                  <a:srgbClr val="1C1B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Visibilità proporzionata al valore conferito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566928" y="5806440"/>
            <a:ext cx="1105509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6E6A6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 la Puntata Zero cerchiamo un partner principale e pochi partner di sostegno e tecnici. I pacchetti sono adattabili.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20624"/>
            <a:ext cx="110550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841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 VANTAGGIO FISCALE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66928" y="676656"/>
            <a:ext cx="11055096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1C1B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Sostenere il progetto conviene anche fiscalmente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566928" y="1645920"/>
            <a:ext cx="11055096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450" dirty="0">
                <a:solidFill>
                  <a:srgbClr val="1C1B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Forum Colorum si costituisce come Ente del Terzo Settore iscritto al RUNTS. Dal periodo d’imposta 2026, le erogazioni liberali in suo favore sono fiscalmente agevolate.</a:t>
            </a:r>
            <a:endParaRPr lang="en-US" sz="1450" dirty="0"/>
          </a:p>
        </p:txBody>
      </p:sp>
      <p:sp>
        <p:nvSpPr>
          <p:cNvPr id="5" name="Shape 3"/>
          <p:cNvSpPr/>
          <p:nvPr/>
        </p:nvSpPr>
        <p:spPr>
          <a:xfrm>
            <a:off x="566928" y="2606040"/>
            <a:ext cx="5344668" cy="2606040"/>
          </a:xfrm>
          <a:prstGeom prst="rect">
            <a:avLst/>
          </a:prstGeom>
          <a:solidFill>
            <a:srgbClr val="F2F1ED"/>
          </a:solidFill>
          <a:ln w="12700">
            <a:solidFill>
              <a:srgbClr val="DAD7D0"/>
            </a:solidFill>
            <a:prstDash val="solid"/>
          </a:ln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566928" y="2606040"/>
            <a:ext cx="5344668" cy="118872"/>
          </a:xfrm>
          <a:prstGeom prst="rect">
            <a:avLst/>
          </a:prstGeom>
          <a:solidFill>
            <a:srgbClr val="C8412A"/>
          </a:solidFill>
          <a:ln/>
        </p:spPr>
        <p:txBody>
          <a:bodyPr/>
          <a:p/>
        </p:txBody>
      </p:sp>
      <p:sp>
        <p:nvSpPr>
          <p:cNvPr id="7" name="Text 5"/>
          <p:cNvSpPr/>
          <p:nvPr/>
        </p:nvSpPr>
        <p:spPr>
          <a:xfrm>
            <a:off x="932688" y="2926080"/>
            <a:ext cx="461314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50" kern="0" dirty="0">
                <a:solidFill>
                  <a:srgbClr val="6E6A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IMPRESE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932688" y="3337560"/>
            <a:ext cx="461314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C841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10%  </a:t>
            </a:r>
            <a:pPr indent="0" marL="0">
              <a:buNone/>
            </a:pPr>
            <a:r>
              <a:rPr lang="en-US" sz="1400" dirty="0">
                <a:solidFill>
                  <a:srgbClr val="1C1B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deduzione dal reddito complessivo</a:t>
            </a:r>
            <a:endParaRPr lang="en-US" sz="4400" dirty="0"/>
          </a:p>
        </p:txBody>
      </p:sp>
      <p:sp>
        <p:nvSpPr>
          <p:cNvPr id="9" name="Text 7"/>
          <p:cNvSpPr/>
          <p:nvPr/>
        </p:nvSpPr>
        <p:spPr>
          <a:xfrm>
            <a:off x="932688" y="4206240"/>
            <a:ext cx="461314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00" dirty="0">
                <a:solidFill>
                  <a:srgbClr val="6E6A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L’erogazione è deducibile dal reddito del soggetto erogatore entro il limite del 10% del reddito dichiarato.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6277356" y="2606040"/>
            <a:ext cx="5344668" cy="2606040"/>
          </a:xfrm>
          <a:prstGeom prst="rect">
            <a:avLst/>
          </a:prstGeom>
          <a:solidFill>
            <a:srgbClr val="F2F1ED"/>
          </a:solidFill>
          <a:ln w="12700">
            <a:solidFill>
              <a:srgbClr val="DAD7D0"/>
            </a:solidFill>
            <a:prstDash val="solid"/>
          </a:ln>
        </p:spPr>
        <p:txBody>
          <a:bodyPr/>
          <a:p/>
        </p:txBody>
      </p:sp>
      <p:sp>
        <p:nvSpPr>
          <p:cNvPr id="11" name="Shape 9"/>
          <p:cNvSpPr/>
          <p:nvPr/>
        </p:nvSpPr>
        <p:spPr>
          <a:xfrm>
            <a:off x="6277356" y="2606040"/>
            <a:ext cx="5344668" cy="118872"/>
          </a:xfrm>
          <a:prstGeom prst="rect">
            <a:avLst/>
          </a:prstGeom>
          <a:solidFill>
            <a:srgbClr val="2E7D5B"/>
          </a:solidFill>
          <a:ln/>
        </p:spPr>
        <p:txBody>
          <a:bodyPr/>
          <a:p/>
        </p:txBody>
      </p:sp>
      <p:sp>
        <p:nvSpPr>
          <p:cNvPr id="12" name="Text 10"/>
          <p:cNvSpPr/>
          <p:nvPr/>
        </p:nvSpPr>
        <p:spPr>
          <a:xfrm>
            <a:off x="6643116" y="2926080"/>
            <a:ext cx="461314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50" kern="0" dirty="0">
                <a:solidFill>
                  <a:srgbClr val="6E6A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 FISICHE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6643116" y="3337560"/>
            <a:ext cx="461314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2E7D5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30%  </a:t>
            </a:r>
            <a:pPr indent="0" marL="0">
              <a:buNone/>
            </a:pPr>
            <a:r>
              <a:rPr lang="en-US" sz="1400" dirty="0">
                <a:solidFill>
                  <a:srgbClr val="1C1B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detrazione d’imposta</a:t>
            </a:r>
            <a:endParaRPr lang="en-US" sz="4400" dirty="0"/>
          </a:p>
        </p:txBody>
      </p:sp>
      <p:sp>
        <p:nvSpPr>
          <p:cNvPr id="14" name="Text 12"/>
          <p:cNvSpPr/>
          <p:nvPr/>
        </p:nvSpPr>
        <p:spPr>
          <a:xfrm>
            <a:off x="6643116" y="4206240"/>
            <a:ext cx="461314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00" dirty="0">
                <a:solidFill>
                  <a:srgbClr val="6E6A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alternativa, una persona fisica può detrarre il 30% dell’erogazione, fino a un massimo di 30.000 € per anno.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566928" y="5532120"/>
            <a:ext cx="1105509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i="1" dirty="0">
                <a:solidFill>
                  <a:srgbClr val="6E6A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due agevolazioni non sono cumulabili tra loro: la scelta spetta a chi eroga. Dato aggiornato a maggio 2026, da confermare con il proprio consulente fiscale.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20624"/>
            <a:ext cx="110550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841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TRASPARENZA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66928" y="676656"/>
            <a:ext cx="11055096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1C1B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Quanto serve per la Puntata Zero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566928" y="1627632"/>
            <a:ext cx="1105509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400" dirty="0">
                <a:solidFill>
                  <a:srgbClr val="6E6A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Grazie a un modello costruito su partnership in-kind, scuole di restauro e co-finanziamento del proprietario dell’auto, il pilota non costa centinaia di migliaia di euro.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566928" y="2286000"/>
            <a:ext cx="11055096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C841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~25.000 €  </a:t>
            </a:r>
            <a:pPr indent="0" marL="0">
              <a:buNone/>
            </a:pPr>
            <a:r>
              <a:rPr lang="en-US" sz="1500" dirty="0">
                <a:solidFill>
                  <a:srgbClr val="1C1B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cassa da reperire per lanciare la Puntata Zero</a:t>
            </a:r>
            <a:endParaRPr lang="en-US" sz="4000" dirty="0"/>
          </a:p>
        </p:txBody>
      </p:sp>
      <p:sp>
        <p:nvSpPr>
          <p:cNvPr id="6" name="Shape 4"/>
          <p:cNvSpPr/>
          <p:nvPr/>
        </p:nvSpPr>
        <p:spPr>
          <a:xfrm>
            <a:off x="566928" y="3200400"/>
            <a:ext cx="4532589" cy="548640"/>
          </a:xfrm>
          <a:prstGeom prst="rect">
            <a:avLst/>
          </a:prstGeom>
          <a:solidFill>
            <a:srgbClr val="1C1B1A"/>
          </a:solidFill>
          <a:ln/>
        </p:spPr>
        <p:txBody>
          <a:bodyPr/>
          <a:p/>
        </p:txBody>
      </p:sp>
      <p:sp>
        <p:nvSpPr>
          <p:cNvPr id="7" name="Shape 5"/>
          <p:cNvSpPr/>
          <p:nvPr/>
        </p:nvSpPr>
        <p:spPr>
          <a:xfrm>
            <a:off x="5099517" y="3200400"/>
            <a:ext cx="3316529" cy="548640"/>
          </a:xfrm>
          <a:prstGeom prst="rect">
            <a:avLst/>
          </a:prstGeom>
          <a:solidFill>
            <a:srgbClr val="5A6470"/>
          </a:solidFill>
          <a:ln/>
        </p:spPr>
        <p:txBody>
          <a:bodyPr/>
          <a:p/>
        </p:txBody>
      </p:sp>
      <p:sp>
        <p:nvSpPr>
          <p:cNvPr id="8" name="Shape 6"/>
          <p:cNvSpPr/>
          <p:nvPr/>
        </p:nvSpPr>
        <p:spPr>
          <a:xfrm>
            <a:off x="8416046" y="3200400"/>
            <a:ext cx="3205978" cy="548640"/>
          </a:xfrm>
          <a:prstGeom prst="rect">
            <a:avLst/>
          </a:prstGeom>
          <a:solidFill>
            <a:srgbClr val="C8412A"/>
          </a:solidFill>
          <a:ln/>
        </p:spPr>
        <p:txBody>
          <a:bodyPr/>
          <a:p/>
        </p:txBody>
      </p:sp>
      <p:sp>
        <p:nvSpPr>
          <p:cNvPr id="9" name="Text 7"/>
          <p:cNvSpPr/>
          <p:nvPr/>
        </p:nvSpPr>
        <p:spPr>
          <a:xfrm>
            <a:off x="566928" y="3950208"/>
            <a:ext cx="4331421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C1B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Struttura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566928" y="4297680"/>
            <a:ext cx="4331421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C1B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8.000 – 18.000 €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66928" y="4636008"/>
            <a:ext cx="4331421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2000"/>
              </a:lnSpc>
              <a:buNone/>
            </a:pPr>
            <a:r>
              <a:rPr lang="en-US" sz="1150" dirty="0">
                <a:solidFill>
                  <a:srgbClr val="6E6A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Costituzione ente, contratti, marchio. Spesa una tantum.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5099517" y="3950208"/>
            <a:ext cx="3115361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5A647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Veicolo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5099517" y="4297680"/>
            <a:ext cx="3115361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C1B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8.000 – 11.000 €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099517" y="4636008"/>
            <a:ext cx="3115361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2000"/>
              </a:lnSpc>
              <a:buNone/>
            </a:pPr>
            <a:r>
              <a:rPr lang="en-US" sz="1150" dirty="0">
                <a:solidFill>
                  <a:srgbClr val="6E6A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Parte tecnica dell’auto. Coperta dal proprietario.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8416046" y="3950208"/>
            <a:ext cx="30048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C841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Produzione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8416046" y="4297680"/>
            <a:ext cx="30048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C1B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4.000 – 9.000 €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8416046" y="4636008"/>
            <a:ext cx="300481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2000"/>
              </a:lnSpc>
              <a:buNone/>
            </a:pPr>
            <a:r>
              <a:rPr lang="en-US" sz="1150" dirty="0">
                <a:solidFill>
                  <a:srgbClr val="6E6A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Vernice, artista, video, evento. Sponsor e in-kind.</a:t>
            </a:r>
            <a:endParaRPr lang="en-US" sz="1150" dirty="0"/>
          </a:p>
        </p:txBody>
      </p:sp>
      <p:sp>
        <p:nvSpPr>
          <p:cNvPr id="18" name="Shape 16"/>
          <p:cNvSpPr/>
          <p:nvPr/>
        </p:nvSpPr>
        <p:spPr>
          <a:xfrm>
            <a:off x="566928" y="5486400"/>
            <a:ext cx="11055096" cy="777240"/>
          </a:xfrm>
          <a:prstGeom prst="rect">
            <a:avLst/>
          </a:prstGeom>
          <a:solidFill>
            <a:srgbClr val="F2F1ED"/>
          </a:solidFill>
          <a:ln w="12700">
            <a:solidFill>
              <a:srgbClr val="DAD7D0"/>
            </a:solidFill>
            <a:prstDash val="solid"/>
          </a:ln>
        </p:spPr>
        <p:txBody>
          <a:bodyPr/>
          <a:p/>
        </p:txBody>
      </p:sp>
      <p:sp>
        <p:nvSpPr>
          <p:cNvPr id="19" name="Text 17"/>
          <p:cNvSpPr/>
          <p:nvPr/>
        </p:nvSpPr>
        <p:spPr>
          <a:xfrm>
            <a:off x="886968" y="5486400"/>
            <a:ext cx="1041501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50" i="1" dirty="0">
                <a:solidFill>
                  <a:srgbClr val="1C1B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La Puntata Zero non si finanzia in blocco: si compone. Il proprietario co-finanzia il veicolo, sponsor e partner in-kind coprono la produzione. Nessun finanziatore deve coprire tutto.</a:t>
            </a:r>
            <a:endParaRPr lang="en-US" sz="12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20624"/>
            <a:ext cx="110550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841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RETE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66928" y="676656"/>
            <a:ext cx="11055096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1C1B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Il pilota non parte da zero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566928" y="1645920"/>
            <a:ext cx="1105509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400" dirty="0">
                <a:solidFill>
                  <a:srgbClr val="6E6A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Forum Colorum sta costruendo una rete di partner tecnici che fornisce competenze, servizi e materiali in cambio di visibilità. Le aree già mappate: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66928" y="2331720"/>
            <a:ext cx="3514344" cy="914400"/>
          </a:xfrm>
          <a:prstGeom prst="rect">
            <a:avLst/>
          </a:prstGeom>
          <a:solidFill>
            <a:srgbClr val="F2F1ED"/>
          </a:solidFill>
          <a:ln w="12700">
            <a:solidFill>
              <a:srgbClr val="DAD7D0"/>
            </a:solidFill>
            <a:prstDash val="solid"/>
          </a:ln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841248" y="2706624"/>
            <a:ext cx="164592" cy="164592"/>
          </a:xfrm>
          <a:prstGeom prst="ellipse">
            <a:avLst/>
          </a:prstGeom>
          <a:solidFill>
            <a:srgbClr val="C8412A"/>
          </a:solidFill>
          <a:ln/>
        </p:spPr>
        <p:txBody>
          <a:bodyPr/>
          <a:p/>
        </p:txBody>
      </p:sp>
      <p:sp>
        <p:nvSpPr>
          <p:cNvPr id="7" name="Text 5"/>
          <p:cNvSpPr/>
          <p:nvPr/>
        </p:nvSpPr>
        <p:spPr>
          <a:xfrm>
            <a:off x="1161288" y="2331720"/>
            <a:ext cx="273710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C1B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Retrofit elettrico</a:t>
            </a:r>
            <a:endParaRPr lang="en-US" sz="1350" dirty="0"/>
          </a:p>
        </p:txBody>
      </p:sp>
      <p:sp>
        <p:nvSpPr>
          <p:cNvPr id="8" name="Shape 6"/>
          <p:cNvSpPr/>
          <p:nvPr/>
        </p:nvSpPr>
        <p:spPr>
          <a:xfrm>
            <a:off x="4337304" y="2331720"/>
            <a:ext cx="3514344" cy="914400"/>
          </a:xfrm>
          <a:prstGeom prst="rect">
            <a:avLst/>
          </a:prstGeom>
          <a:solidFill>
            <a:srgbClr val="F2F1ED"/>
          </a:solidFill>
          <a:ln w="12700">
            <a:solidFill>
              <a:srgbClr val="DAD7D0"/>
            </a:solidFill>
            <a:prstDash val="solid"/>
          </a:ln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4611624" y="2706624"/>
            <a:ext cx="164592" cy="164592"/>
          </a:xfrm>
          <a:prstGeom prst="ellipse">
            <a:avLst/>
          </a:prstGeom>
          <a:solidFill>
            <a:srgbClr val="E08A2E"/>
          </a:solidFill>
          <a:ln/>
        </p:spPr>
        <p:txBody>
          <a:bodyPr/>
          <a:p/>
        </p:txBody>
      </p:sp>
      <p:sp>
        <p:nvSpPr>
          <p:cNvPr id="10" name="Text 8"/>
          <p:cNvSpPr/>
          <p:nvPr/>
        </p:nvSpPr>
        <p:spPr>
          <a:xfrm>
            <a:off x="4931664" y="2331720"/>
            <a:ext cx="273710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C1B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Restauro · scuole IFTS</a:t>
            </a:r>
            <a:endParaRPr lang="en-US" sz="1350" dirty="0"/>
          </a:p>
        </p:txBody>
      </p:sp>
      <p:sp>
        <p:nvSpPr>
          <p:cNvPr id="11" name="Shape 9"/>
          <p:cNvSpPr/>
          <p:nvPr/>
        </p:nvSpPr>
        <p:spPr>
          <a:xfrm>
            <a:off x="8107680" y="2331720"/>
            <a:ext cx="3514344" cy="914400"/>
          </a:xfrm>
          <a:prstGeom prst="rect">
            <a:avLst/>
          </a:prstGeom>
          <a:solidFill>
            <a:srgbClr val="F2F1ED"/>
          </a:solidFill>
          <a:ln w="12700">
            <a:solidFill>
              <a:srgbClr val="DAD7D0"/>
            </a:solidFill>
            <a:prstDash val="solid"/>
          </a:ln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8382000" y="2706624"/>
            <a:ext cx="164592" cy="164592"/>
          </a:xfrm>
          <a:prstGeom prst="ellipse">
            <a:avLst/>
          </a:prstGeom>
          <a:solidFill>
            <a:srgbClr val="B98A36"/>
          </a:solidFill>
          <a:ln/>
        </p:spPr>
        <p:txBody>
          <a:bodyPr/>
          <a:p/>
        </p:txBody>
      </p:sp>
      <p:sp>
        <p:nvSpPr>
          <p:cNvPr id="13" name="Text 11"/>
          <p:cNvSpPr/>
          <p:nvPr/>
        </p:nvSpPr>
        <p:spPr>
          <a:xfrm>
            <a:off x="8702040" y="2331720"/>
            <a:ext cx="273710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C1B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Vernici automotive</a:t>
            </a:r>
            <a:endParaRPr lang="en-US" sz="1350" dirty="0"/>
          </a:p>
        </p:txBody>
      </p:sp>
      <p:sp>
        <p:nvSpPr>
          <p:cNvPr id="14" name="Shape 12"/>
          <p:cNvSpPr/>
          <p:nvPr/>
        </p:nvSpPr>
        <p:spPr>
          <a:xfrm>
            <a:off x="566928" y="3502152"/>
            <a:ext cx="3514344" cy="914400"/>
          </a:xfrm>
          <a:prstGeom prst="rect">
            <a:avLst/>
          </a:prstGeom>
          <a:solidFill>
            <a:srgbClr val="F2F1ED"/>
          </a:solidFill>
          <a:ln w="12700">
            <a:solidFill>
              <a:srgbClr val="DAD7D0"/>
            </a:solidFill>
            <a:prstDash val="solid"/>
          </a:ln>
        </p:spPr>
        <p:txBody>
          <a:bodyPr/>
          <a:p/>
        </p:txBody>
      </p:sp>
      <p:sp>
        <p:nvSpPr>
          <p:cNvPr id="15" name="Shape 13"/>
          <p:cNvSpPr/>
          <p:nvPr/>
        </p:nvSpPr>
        <p:spPr>
          <a:xfrm>
            <a:off x="841248" y="3877056"/>
            <a:ext cx="164592" cy="164592"/>
          </a:xfrm>
          <a:prstGeom prst="ellipse">
            <a:avLst/>
          </a:prstGeom>
          <a:solidFill>
            <a:srgbClr val="2E7D5B"/>
          </a:solidFill>
          <a:ln/>
        </p:spPr>
        <p:txBody>
          <a:bodyPr/>
          <a:p/>
        </p:txBody>
      </p:sp>
      <p:sp>
        <p:nvSpPr>
          <p:cNvPr id="16" name="Text 14"/>
          <p:cNvSpPr/>
          <p:nvPr/>
        </p:nvSpPr>
        <p:spPr>
          <a:xfrm>
            <a:off x="1161288" y="3502152"/>
            <a:ext cx="273710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C1B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Installazione · academy</a:t>
            </a:r>
            <a:endParaRPr lang="en-US" sz="1350" dirty="0"/>
          </a:p>
        </p:txBody>
      </p:sp>
      <p:sp>
        <p:nvSpPr>
          <p:cNvPr id="17" name="Shape 15"/>
          <p:cNvSpPr/>
          <p:nvPr/>
        </p:nvSpPr>
        <p:spPr>
          <a:xfrm>
            <a:off x="4337304" y="3502152"/>
            <a:ext cx="3514344" cy="914400"/>
          </a:xfrm>
          <a:prstGeom prst="rect">
            <a:avLst/>
          </a:prstGeom>
          <a:solidFill>
            <a:srgbClr val="F2F1ED"/>
          </a:solidFill>
          <a:ln w="12700">
            <a:solidFill>
              <a:srgbClr val="DAD7D0"/>
            </a:solidFill>
            <a:prstDash val="solid"/>
          </a:ln>
        </p:spPr>
        <p:txBody>
          <a:bodyPr/>
          <a:p/>
        </p:txBody>
      </p:sp>
      <p:sp>
        <p:nvSpPr>
          <p:cNvPr id="18" name="Shape 16"/>
          <p:cNvSpPr/>
          <p:nvPr/>
        </p:nvSpPr>
        <p:spPr>
          <a:xfrm>
            <a:off x="4611624" y="3877056"/>
            <a:ext cx="164592" cy="164592"/>
          </a:xfrm>
          <a:prstGeom prst="ellipse">
            <a:avLst/>
          </a:prstGeom>
          <a:solidFill>
            <a:srgbClr val="2B6E8F"/>
          </a:solidFill>
          <a:ln/>
        </p:spPr>
        <p:txBody>
          <a:bodyPr/>
          <a:p/>
        </p:txBody>
      </p:sp>
      <p:sp>
        <p:nvSpPr>
          <p:cNvPr id="19" name="Text 17"/>
          <p:cNvSpPr/>
          <p:nvPr/>
        </p:nvSpPr>
        <p:spPr>
          <a:xfrm>
            <a:off x="4931664" y="3502152"/>
            <a:ext cx="273710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C1B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Documentazione audiovisiva</a:t>
            </a:r>
            <a:endParaRPr lang="en-US" sz="1350" dirty="0"/>
          </a:p>
        </p:txBody>
      </p:sp>
      <p:sp>
        <p:nvSpPr>
          <p:cNvPr id="20" name="Shape 18"/>
          <p:cNvSpPr/>
          <p:nvPr/>
        </p:nvSpPr>
        <p:spPr>
          <a:xfrm>
            <a:off x="8107680" y="3502152"/>
            <a:ext cx="3514344" cy="914400"/>
          </a:xfrm>
          <a:prstGeom prst="rect">
            <a:avLst/>
          </a:prstGeom>
          <a:solidFill>
            <a:srgbClr val="F2F1ED"/>
          </a:solidFill>
          <a:ln w="12700">
            <a:solidFill>
              <a:srgbClr val="DAD7D0"/>
            </a:solidFill>
            <a:prstDash val="solid"/>
          </a:ln>
        </p:spPr>
        <p:txBody>
          <a:bodyPr/>
          <a:p/>
        </p:txBody>
      </p:sp>
      <p:sp>
        <p:nvSpPr>
          <p:cNvPr id="21" name="Shape 19"/>
          <p:cNvSpPr/>
          <p:nvPr/>
        </p:nvSpPr>
        <p:spPr>
          <a:xfrm>
            <a:off x="8382000" y="3877056"/>
            <a:ext cx="164592" cy="164592"/>
          </a:xfrm>
          <a:prstGeom prst="ellipse">
            <a:avLst/>
          </a:prstGeom>
          <a:solidFill>
            <a:srgbClr val="3B4C8A"/>
          </a:solidFill>
          <a:ln/>
        </p:spPr>
        <p:txBody>
          <a:bodyPr/>
          <a:p/>
        </p:txBody>
      </p:sp>
      <p:sp>
        <p:nvSpPr>
          <p:cNvPr id="22" name="Text 20"/>
          <p:cNvSpPr/>
          <p:nvPr/>
        </p:nvSpPr>
        <p:spPr>
          <a:xfrm>
            <a:off x="8702040" y="3502152"/>
            <a:ext cx="273710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C1B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Auto storiche · ASI</a:t>
            </a:r>
            <a:endParaRPr lang="en-US" sz="1350" dirty="0"/>
          </a:p>
        </p:txBody>
      </p:sp>
      <p:sp>
        <p:nvSpPr>
          <p:cNvPr id="23" name="Shape 21"/>
          <p:cNvSpPr/>
          <p:nvPr/>
        </p:nvSpPr>
        <p:spPr>
          <a:xfrm>
            <a:off x="566928" y="5074920"/>
            <a:ext cx="11055096" cy="960120"/>
          </a:xfrm>
          <a:prstGeom prst="rect">
            <a:avLst/>
          </a:prstGeom>
          <a:solidFill>
            <a:srgbClr val="1C1B1A"/>
          </a:solidFill>
          <a:ln/>
        </p:spPr>
        <p:txBody>
          <a:bodyPr/>
          <a:p/>
        </p:txBody>
      </p:sp>
      <p:sp>
        <p:nvSpPr>
          <p:cNvPr id="24" name="Text 22"/>
          <p:cNvSpPr/>
          <p:nvPr/>
        </p:nvSpPr>
        <p:spPr>
          <a:xfrm>
            <a:off x="932688" y="5074920"/>
            <a:ext cx="10323576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i="1" dirty="0">
                <a:solidFill>
                  <a:srgbClr val="EDEAE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 un partner aziendale significa una cosa sola: </a:t>
            </a:r>
            <a:pPr indent="0" marL="0">
              <a:lnSpc>
                <a:spcPct val="120000"/>
              </a:lnSpc>
              <a:buNone/>
            </a:pPr>
            <a:r>
              <a:rPr lang="en-US" sz="1400" b="1" i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il progetto è già in moto.</a:t>
            </a:r>
            <a:pPr indent="0" marL="0">
              <a:lnSpc>
                <a:spcPct val="120000"/>
              </a:lnSpc>
              <a:buNone/>
            </a:pPr>
            <a:r>
              <a:rPr lang="en-US" sz="1400" i="1" dirty="0">
                <a:solidFill>
                  <a:srgbClr val="EDEAE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 Non si finanzia un’idea — si sale su un treno che parte.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20624"/>
            <a:ext cx="110550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841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 PERCORSO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66928" y="676656"/>
            <a:ext cx="11055096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1C1B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Dalla firma al lancio</a:t>
            </a:r>
            <a:endParaRPr lang="en-US" sz="2900" dirty="0"/>
          </a:p>
        </p:txBody>
      </p:sp>
      <p:sp>
        <p:nvSpPr>
          <p:cNvPr id="4" name="Shape 2"/>
          <p:cNvSpPr/>
          <p:nvPr/>
        </p:nvSpPr>
        <p:spPr>
          <a:xfrm>
            <a:off x="1845945" y="1965960"/>
            <a:ext cx="8497062" cy="0"/>
          </a:xfrm>
          <a:prstGeom prst="line">
            <a:avLst/>
          </a:prstGeom>
          <a:noFill/>
          <a:ln w="25400">
            <a:solidFill>
              <a:srgbClr val="DAD7D0"/>
            </a:solidFill>
            <a:prstDash val="solid"/>
          </a:ln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1608201" y="1728216"/>
            <a:ext cx="475488" cy="475488"/>
          </a:xfrm>
          <a:prstGeom prst="ellipse">
            <a:avLst/>
          </a:prstGeom>
          <a:solidFill>
            <a:srgbClr val="C8412A"/>
          </a:solidFill>
          <a:ln/>
        </p:spPr>
        <p:txBody>
          <a:bodyPr/>
          <a:p/>
        </p:txBody>
      </p:sp>
      <p:sp>
        <p:nvSpPr>
          <p:cNvPr id="6" name="Text 4"/>
          <p:cNvSpPr/>
          <p:nvPr/>
        </p:nvSpPr>
        <p:spPr>
          <a:xfrm>
            <a:off x="1608201" y="1728216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566928" y="2286000"/>
            <a:ext cx="2558034" cy="2697480"/>
          </a:xfrm>
          <a:prstGeom prst="rect">
            <a:avLst/>
          </a:prstGeom>
          <a:solidFill>
            <a:srgbClr val="FFFFFF"/>
          </a:solidFill>
          <a:ln w="12700">
            <a:solidFill>
              <a:srgbClr val="DAD7D0"/>
            </a:solidFill>
            <a:prstDash val="solid"/>
          </a:ln>
          <a:effectLst>
            <a:outerShdw sx="100000" sy="100000" kx="0" ky="0" algn="bl" rotWithShape="0" blurRad="88900" dist="38100" dir="8100000">
              <a:srgbClr val="000000">
                <a:alpha val="10000"/>
              </a:srgbClr>
            </a:outerShdw>
          </a:effectLst>
        </p:spPr>
        <p:txBody>
          <a:bodyPr/>
          <a:p/>
        </p:txBody>
      </p:sp>
      <p:sp>
        <p:nvSpPr>
          <p:cNvPr id="8" name="Text 6"/>
          <p:cNvSpPr/>
          <p:nvPr/>
        </p:nvSpPr>
        <p:spPr>
          <a:xfrm>
            <a:off x="768096" y="2560320"/>
            <a:ext cx="215569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C1B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Fondamenta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768096" y="3063240"/>
            <a:ext cx="215569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C841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SETTIMANE 1–8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68096" y="3474720"/>
            <a:ext cx="2155698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00" dirty="0">
                <a:solidFill>
                  <a:srgbClr val="6E6A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Ente giuridico, contratti tipo, marchio, rete dei partner tecnici.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4440555" y="1728216"/>
            <a:ext cx="475488" cy="475488"/>
          </a:xfrm>
          <a:prstGeom prst="ellipse">
            <a:avLst/>
          </a:prstGeom>
          <a:solidFill>
            <a:srgbClr val="C8412A"/>
          </a:solidFill>
          <a:ln/>
        </p:spPr>
        <p:txBody>
          <a:bodyPr/>
          <a:p/>
        </p:txBody>
      </p:sp>
      <p:sp>
        <p:nvSpPr>
          <p:cNvPr id="12" name="Text 10"/>
          <p:cNvSpPr/>
          <p:nvPr/>
        </p:nvSpPr>
        <p:spPr>
          <a:xfrm>
            <a:off x="4440555" y="1728216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3399282" y="2286000"/>
            <a:ext cx="2558034" cy="2697480"/>
          </a:xfrm>
          <a:prstGeom prst="rect">
            <a:avLst/>
          </a:prstGeom>
          <a:solidFill>
            <a:srgbClr val="FFFFFF"/>
          </a:solidFill>
          <a:ln w="12700">
            <a:solidFill>
              <a:srgbClr val="DAD7D0"/>
            </a:solidFill>
            <a:prstDash val="solid"/>
          </a:ln>
          <a:effectLst>
            <a:outerShdw sx="100000" sy="100000" kx="0" ky="0" algn="bl" rotWithShape="0" blurRad="88900" dist="38100" dir="8100000">
              <a:srgbClr val="000000">
                <a:alpha val="10000"/>
              </a:srgbClr>
            </a:outerShdw>
          </a:effectLst>
        </p:spPr>
        <p:txBody>
          <a:bodyPr/>
          <a:p/>
        </p:txBody>
      </p:sp>
      <p:sp>
        <p:nvSpPr>
          <p:cNvPr id="14" name="Text 12"/>
          <p:cNvSpPr/>
          <p:nvPr/>
        </p:nvSpPr>
        <p:spPr>
          <a:xfrm>
            <a:off x="3600450" y="2560320"/>
            <a:ext cx="215569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C1B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Selezione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3600450" y="3063240"/>
            <a:ext cx="215569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C841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SETTIMANE 6–14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3600450" y="3474720"/>
            <a:ext cx="2155698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00" dirty="0">
                <a:solidFill>
                  <a:srgbClr val="6E6A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scelgono l’auto, il proprietario e gli artisti del contest.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7272909" y="1728216"/>
            <a:ext cx="475488" cy="475488"/>
          </a:xfrm>
          <a:prstGeom prst="ellipse">
            <a:avLst/>
          </a:prstGeom>
          <a:solidFill>
            <a:srgbClr val="C8412A"/>
          </a:solidFill>
          <a:ln/>
        </p:spPr>
        <p:txBody>
          <a:bodyPr/>
          <a:p/>
        </p:txBody>
      </p:sp>
      <p:sp>
        <p:nvSpPr>
          <p:cNvPr id="18" name="Text 16"/>
          <p:cNvSpPr/>
          <p:nvPr/>
        </p:nvSpPr>
        <p:spPr>
          <a:xfrm>
            <a:off x="7272909" y="1728216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1800" dirty="0"/>
          </a:p>
        </p:txBody>
      </p:sp>
      <p:sp>
        <p:nvSpPr>
          <p:cNvPr id="19" name="Shape 17"/>
          <p:cNvSpPr/>
          <p:nvPr/>
        </p:nvSpPr>
        <p:spPr>
          <a:xfrm>
            <a:off x="6231636" y="2286000"/>
            <a:ext cx="2558034" cy="2697480"/>
          </a:xfrm>
          <a:prstGeom prst="rect">
            <a:avLst/>
          </a:prstGeom>
          <a:solidFill>
            <a:srgbClr val="FFFFFF"/>
          </a:solidFill>
          <a:ln w="12700">
            <a:solidFill>
              <a:srgbClr val="DAD7D0"/>
            </a:solidFill>
            <a:prstDash val="solid"/>
          </a:ln>
          <a:effectLst>
            <a:outerShdw sx="100000" sy="100000" kx="0" ky="0" algn="bl" rotWithShape="0" blurRad="88900" dist="38100" dir="8100000">
              <a:srgbClr val="000000">
                <a:alpha val="10000"/>
              </a:srgbClr>
            </a:outerShdw>
          </a:effectLst>
        </p:spPr>
        <p:txBody>
          <a:bodyPr/>
          <a:p/>
        </p:txBody>
      </p:sp>
      <p:sp>
        <p:nvSpPr>
          <p:cNvPr id="20" name="Text 18"/>
          <p:cNvSpPr/>
          <p:nvPr/>
        </p:nvSpPr>
        <p:spPr>
          <a:xfrm>
            <a:off x="6432804" y="2560320"/>
            <a:ext cx="215569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C1B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Produzione</a:t>
            </a: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6432804" y="3063240"/>
            <a:ext cx="215569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C841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SETTIMANE 16–28</a:t>
            </a:r>
            <a:endParaRPr lang="en-US" sz="1050" dirty="0"/>
          </a:p>
        </p:txBody>
      </p:sp>
      <p:sp>
        <p:nvSpPr>
          <p:cNvPr id="22" name="Text 20"/>
          <p:cNvSpPr/>
          <p:nvPr/>
        </p:nvSpPr>
        <p:spPr>
          <a:xfrm>
            <a:off x="6432804" y="3474720"/>
            <a:ext cx="2155698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00" dirty="0">
                <a:solidFill>
                  <a:srgbClr val="6E6A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Restauro, conversione elettrica, intervento artistico, riprese.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10105263" y="1728216"/>
            <a:ext cx="475488" cy="475488"/>
          </a:xfrm>
          <a:prstGeom prst="ellipse">
            <a:avLst/>
          </a:prstGeom>
          <a:solidFill>
            <a:srgbClr val="C8412A"/>
          </a:solidFill>
          <a:ln/>
        </p:spPr>
        <p:txBody>
          <a:bodyPr/>
          <a:p/>
        </p:txBody>
      </p:sp>
      <p:sp>
        <p:nvSpPr>
          <p:cNvPr id="24" name="Text 22"/>
          <p:cNvSpPr/>
          <p:nvPr/>
        </p:nvSpPr>
        <p:spPr>
          <a:xfrm>
            <a:off x="10105263" y="1728216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1800" dirty="0"/>
          </a:p>
        </p:txBody>
      </p:sp>
      <p:sp>
        <p:nvSpPr>
          <p:cNvPr id="25" name="Shape 23"/>
          <p:cNvSpPr/>
          <p:nvPr/>
        </p:nvSpPr>
        <p:spPr>
          <a:xfrm>
            <a:off x="9063990" y="2286000"/>
            <a:ext cx="2558034" cy="2697480"/>
          </a:xfrm>
          <a:prstGeom prst="rect">
            <a:avLst/>
          </a:prstGeom>
          <a:solidFill>
            <a:srgbClr val="FFFFFF"/>
          </a:solidFill>
          <a:ln w="12700">
            <a:solidFill>
              <a:srgbClr val="DAD7D0"/>
            </a:solidFill>
            <a:prstDash val="solid"/>
          </a:ln>
          <a:effectLst>
            <a:outerShdw sx="100000" sy="100000" kx="0" ky="0" algn="bl" rotWithShape="0" blurRad="88900" dist="38100" dir="8100000">
              <a:srgbClr val="000000">
                <a:alpha val="10000"/>
              </a:srgbClr>
            </a:outerShdw>
          </a:effectLst>
        </p:spPr>
        <p:txBody>
          <a:bodyPr/>
          <a:p/>
        </p:txBody>
      </p:sp>
      <p:sp>
        <p:nvSpPr>
          <p:cNvPr id="26" name="Text 24"/>
          <p:cNvSpPr/>
          <p:nvPr/>
        </p:nvSpPr>
        <p:spPr>
          <a:xfrm>
            <a:off x="9265158" y="2560320"/>
            <a:ext cx="215569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C1B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Lancio</a:t>
            </a:r>
            <a:endParaRPr lang="en-US" sz="1800" dirty="0"/>
          </a:p>
        </p:txBody>
      </p:sp>
      <p:sp>
        <p:nvSpPr>
          <p:cNvPr id="27" name="Text 25"/>
          <p:cNvSpPr/>
          <p:nvPr/>
        </p:nvSpPr>
        <p:spPr>
          <a:xfrm>
            <a:off x="9265158" y="3063240"/>
            <a:ext cx="215569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C841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SETTIMANA ~30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265158" y="3474720"/>
            <a:ext cx="2155698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00" dirty="0">
                <a:solidFill>
                  <a:srgbClr val="6E6A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Evento pubblico, comunicato stampa, uscita del video-pilota.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566928" y="5349240"/>
            <a:ext cx="1105509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i="1" dirty="0">
                <a:solidFill>
                  <a:srgbClr val="1C1B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 partner che entra adesso è citato fin dal primo comunicato stampa.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C1B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20624"/>
            <a:ext cx="110550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E0A0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DIVENTA PARTNER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66928" y="1554480"/>
            <a:ext cx="10515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Saliamo a bordo insieme.</a:t>
            </a:r>
            <a:endParaRPr lang="en-US" sz="4400" dirty="0"/>
          </a:p>
        </p:txBody>
      </p:sp>
      <p:sp>
        <p:nvSpPr>
          <p:cNvPr id="4" name="Text 2"/>
          <p:cNvSpPr/>
          <p:nvPr/>
        </p:nvSpPr>
        <p:spPr>
          <a:xfrm>
            <a:off x="566928" y="2697480"/>
            <a:ext cx="76809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1500" dirty="0">
                <a:solidFill>
                  <a:srgbClr val="EDEA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Puntata Zero parte nei prossimi mesi. C’è spazio per un partner principale e per pochi partner di sostegno e tecnici. Chi entra ora è il primo nome legato a tutto ciò che verrà dopo: la stagione, il Serpentone, la docu-serie.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566928" y="4434840"/>
            <a:ext cx="7680960" cy="1234440"/>
          </a:xfrm>
          <a:prstGeom prst="rect">
            <a:avLst/>
          </a:prstGeom>
          <a:solidFill>
            <a:srgbClr val="F2F1ED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566928" y="4434840"/>
            <a:ext cx="118872" cy="1234440"/>
          </a:xfrm>
          <a:prstGeom prst="rect">
            <a:avLst/>
          </a:prstGeom>
          <a:solidFill>
            <a:srgbClr val="C8412A"/>
          </a:solidFill>
          <a:ln/>
        </p:spPr>
        <p:txBody>
          <a:bodyPr/>
          <a:p/>
        </p:txBody>
      </p:sp>
      <p:sp>
        <p:nvSpPr>
          <p:cNvPr id="7" name="Text 5"/>
          <p:cNvSpPr/>
          <p:nvPr/>
        </p:nvSpPr>
        <p:spPr>
          <a:xfrm>
            <a:off x="1024128" y="4434840"/>
            <a:ext cx="685800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600" b="1" dirty="0">
                <a:solidFill>
                  <a:srgbClr val="1C1B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Gianluigi Ruju</a:t>
            </a:r>
            <a:endParaRPr lang="en-US" sz="16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C841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contact@forumcolorum.org</a:t>
            </a:r>
            <a:endParaRPr lang="en-US" sz="16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6E6A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forumcolorum.org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732520" y="1554480"/>
            <a:ext cx="2889504" cy="457200"/>
          </a:xfrm>
          <a:prstGeom prst="rect">
            <a:avLst/>
          </a:prstGeom>
          <a:solidFill>
            <a:srgbClr val="C8412A"/>
          </a:solidFill>
          <a:ln/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8732520" y="2121408"/>
            <a:ext cx="2889504" cy="457200"/>
          </a:xfrm>
          <a:prstGeom prst="rect">
            <a:avLst/>
          </a:prstGeom>
          <a:solidFill>
            <a:srgbClr val="E08A2E"/>
          </a:solidFill>
          <a:ln/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8732520" y="2688336"/>
            <a:ext cx="2889504" cy="457200"/>
          </a:xfrm>
          <a:prstGeom prst="rect">
            <a:avLst/>
          </a:prstGeom>
          <a:solidFill>
            <a:srgbClr val="B98A36"/>
          </a:solidFill>
          <a:ln/>
        </p:spPr>
        <p:txBody>
          <a:bodyPr/>
          <a:p/>
        </p:txBody>
      </p:sp>
      <p:sp>
        <p:nvSpPr>
          <p:cNvPr id="11" name="Shape 9"/>
          <p:cNvSpPr/>
          <p:nvPr/>
        </p:nvSpPr>
        <p:spPr>
          <a:xfrm>
            <a:off x="8732520" y="3255264"/>
            <a:ext cx="2889504" cy="457200"/>
          </a:xfrm>
          <a:prstGeom prst="rect">
            <a:avLst/>
          </a:prstGeom>
          <a:solidFill>
            <a:srgbClr val="2E7D5B"/>
          </a:solidFill>
          <a:ln/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8732520" y="3822192"/>
            <a:ext cx="2889504" cy="457200"/>
          </a:xfrm>
          <a:prstGeom prst="rect">
            <a:avLst/>
          </a:prstGeom>
          <a:solidFill>
            <a:srgbClr val="2B6E8F"/>
          </a:solidFill>
          <a:ln/>
        </p:spPr>
        <p:txBody>
          <a:bodyPr/>
          <a:p/>
        </p:txBody>
      </p:sp>
      <p:sp>
        <p:nvSpPr>
          <p:cNvPr id="13" name="Shape 11"/>
          <p:cNvSpPr/>
          <p:nvPr/>
        </p:nvSpPr>
        <p:spPr>
          <a:xfrm>
            <a:off x="8732520" y="4389120"/>
            <a:ext cx="2889504" cy="457200"/>
          </a:xfrm>
          <a:prstGeom prst="rect">
            <a:avLst/>
          </a:prstGeom>
          <a:solidFill>
            <a:srgbClr val="3B4C8A"/>
          </a:solidFill>
          <a:ln/>
        </p:spPr>
        <p:txBody>
          <a:bodyPr/>
          <a:p/>
        </p:txBody>
      </p:sp>
      <p:sp>
        <p:nvSpPr>
          <p:cNvPr id="14" name="Shape 12"/>
          <p:cNvSpPr/>
          <p:nvPr/>
        </p:nvSpPr>
        <p:spPr>
          <a:xfrm>
            <a:off x="8732520" y="4956048"/>
            <a:ext cx="2889504" cy="457200"/>
          </a:xfrm>
          <a:prstGeom prst="rect">
            <a:avLst/>
          </a:prstGeom>
          <a:solidFill>
            <a:srgbClr val="8E3B7A"/>
          </a:solidFill>
          <a:ln/>
        </p:spPr>
        <p:txBody>
          <a:bodyPr/>
          <a:p/>
        </p:txBody>
      </p:sp>
      <p:sp>
        <p:nvSpPr>
          <p:cNvPr id="15" name="Text 13"/>
          <p:cNvSpPr/>
          <p:nvPr/>
        </p:nvSpPr>
        <p:spPr>
          <a:xfrm>
            <a:off x="566928" y="6126480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200" kern="0" dirty="0">
                <a:solidFill>
                  <a:srgbClr val="6E6A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FORUM COLORUM · Canvas in Movement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Forum Colorum — Dossier partner Puntata Zero</dc:title>
  <dc:subject>PptxGenJS Presentation</dc:subject>
  <dc:creator>Forum Colorum</dc:creator>
  <cp:lastModifiedBy>Forum Colorum</cp:lastModifiedBy>
  <cp:revision>1</cp:revision>
  <dcterms:created xsi:type="dcterms:W3CDTF">2026-05-20T21:32:07Z</dcterms:created>
  <dcterms:modified xsi:type="dcterms:W3CDTF">2026-05-20T21:32:07Z</dcterms:modified>
</cp:coreProperties>
</file>